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1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C9D3"/>
    <a:srgbClr val="5B9BD5"/>
    <a:srgbClr val="FFA164"/>
    <a:srgbClr val="FF5050"/>
    <a:srgbClr val="99374E"/>
    <a:srgbClr val="000101"/>
    <a:srgbClr val="4C5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17" autoAdjust="0"/>
    <p:restoredTop sz="94660"/>
  </p:normalViewPr>
  <p:slideViewPr>
    <p:cSldViewPr snapToGrid="0">
      <p:cViewPr varScale="1">
        <p:scale>
          <a:sx n="68" d="100"/>
          <a:sy n="68" d="100"/>
        </p:scale>
        <p:origin x="-132" y="-9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C562-5E7C-42F9-9394-CE33ADB070C3}" type="datetimeFigureOut">
              <a:rPr lang="ko-KR" altLang="en-US" smtClean="0"/>
              <a:t>2017-06-01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834C-30DE-4087-930A-BAD474A55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699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C562-5E7C-42F9-9394-CE33ADB070C3}" type="datetimeFigureOut">
              <a:rPr lang="ko-KR" altLang="en-US" smtClean="0"/>
              <a:t>2017-06-01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834C-30DE-4087-930A-BAD474A55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881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C562-5E7C-42F9-9394-CE33ADB070C3}" type="datetimeFigureOut">
              <a:rPr lang="ko-KR" altLang="en-US" smtClean="0"/>
              <a:t>2017-06-01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834C-30DE-4087-930A-BAD474A55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628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C562-5E7C-42F9-9394-CE33ADB070C3}" type="datetimeFigureOut">
              <a:rPr lang="ko-KR" altLang="en-US" smtClean="0"/>
              <a:t>2017-06-01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834C-30DE-4087-930A-BAD474A55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042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C562-5E7C-42F9-9394-CE33ADB070C3}" type="datetimeFigureOut">
              <a:rPr lang="ko-KR" altLang="en-US" smtClean="0"/>
              <a:t>2017-06-01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834C-30DE-4087-930A-BAD474A55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801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C562-5E7C-42F9-9394-CE33ADB070C3}" type="datetimeFigureOut">
              <a:rPr lang="ko-KR" altLang="en-US" smtClean="0"/>
              <a:t>2017-06-01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834C-30DE-4087-930A-BAD474A55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905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C562-5E7C-42F9-9394-CE33ADB070C3}" type="datetimeFigureOut">
              <a:rPr lang="ko-KR" altLang="en-US" smtClean="0"/>
              <a:t>2017-06-01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834C-30DE-4087-930A-BAD474A55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454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C562-5E7C-42F9-9394-CE33ADB070C3}" type="datetimeFigureOut">
              <a:rPr lang="ko-KR" altLang="en-US" smtClean="0"/>
              <a:t>2017-06-01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834C-30DE-4087-930A-BAD474A55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390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C562-5E7C-42F9-9394-CE33ADB070C3}" type="datetimeFigureOut">
              <a:rPr lang="ko-KR" altLang="en-US" smtClean="0"/>
              <a:t>2017-06-01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834C-30DE-4087-930A-BAD474A55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73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C562-5E7C-42F9-9394-CE33ADB070C3}" type="datetimeFigureOut">
              <a:rPr lang="ko-KR" altLang="en-US" smtClean="0"/>
              <a:t>2017-06-01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834C-30DE-4087-930A-BAD474A55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206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C562-5E7C-42F9-9394-CE33ADB070C3}" type="datetimeFigureOut">
              <a:rPr lang="ko-KR" altLang="en-US" smtClean="0"/>
              <a:t>2017-06-01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834C-30DE-4087-930A-BAD474A55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407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2C562-5E7C-42F9-9394-CE33ADB070C3}" type="datetimeFigureOut">
              <a:rPr lang="ko-KR" altLang="en-US" smtClean="0"/>
              <a:t>2017-06-01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C834C-30DE-4087-930A-BAD474A55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09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4" Type="http://schemas.openxmlformats.org/officeDocument/2006/relationships/slide" Target="slide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8706289" y="2285999"/>
            <a:ext cx="2307" cy="286998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6061526" y="-6350"/>
            <a:ext cx="3663949" cy="2292349"/>
            <a:chOff x="6061526" y="-6350"/>
            <a:chExt cx="3663949" cy="2292349"/>
          </a:xfrm>
        </p:grpSpPr>
        <p:sp>
          <p:nvSpPr>
            <p:cNvPr id="26" name="자유형 25"/>
            <p:cNvSpPr/>
            <p:nvPr/>
          </p:nvSpPr>
          <p:spPr>
            <a:xfrm flipV="1">
              <a:off x="9250495" y="-6350"/>
              <a:ext cx="474980" cy="464409"/>
            </a:xfrm>
            <a:custGeom>
              <a:avLst/>
              <a:gdLst>
                <a:gd name="connsiteX0" fmla="*/ 415242 w 474980"/>
                <a:gd name="connsiteY0" fmla="*/ 464409 h 464409"/>
                <a:gd name="connsiteX1" fmla="*/ 466685 w 474980"/>
                <a:gd name="connsiteY1" fmla="*/ 464409 h 464409"/>
                <a:gd name="connsiteX2" fmla="*/ 463920 w 474980"/>
                <a:gd name="connsiteY2" fmla="*/ 458059 h 464409"/>
                <a:gd name="connsiteX3" fmla="*/ 474980 w 474980"/>
                <a:gd name="connsiteY3" fmla="*/ 458059 h 464409"/>
                <a:gd name="connsiteX4" fmla="*/ 462181 w 474980"/>
                <a:gd name="connsiteY4" fmla="*/ 454066 h 464409"/>
                <a:gd name="connsiteX5" fmla="*/ 264460 w 474980"/>
                <a:gd name="connsiteY5" fmla="*/ 0 h 464409"/>
                <a:gd name="connsiteX6" fmla="*/ 0 w 474980"/>
                <a:gd name="connsiteY6" fmla="*/ 458059 h 464409"/>
                <a:gd name="connsiteX7" fmla="*/ 395329 w 474980"/>
                <a:gd name="connsiteY7" fmla="*/ 458059 h 464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4980" h="464409">
                  <a:moveTo>
                    <a:pt x="415242" y="464409"/>
                  </a:moveTo>
                  <a:lnTo>
                    <a:pt x="466685" y="464409"/>
                  </a:lnTo>
                  <a:lnTo>
                    <a:pt x="463920" y="458059"/>
                  </a:lnTo>
                  <a:lnTo>
                    <a:pt x="474980" y="458059"/>
                  </a:lnTo>
                  <a:lnTo>
                    <a:pt x="462181" y="454066"/>
                  </a:lnTo>
                  <a:lnTo>
                    <a:pt x="264460" y="0"/>
                  </a:lnTo>
                  <a:lnTo>
                    <a:pt x="0" y="458059"/>
                  </a:lnTo>
                  <a:lnTo>
                    <a:pt x="395329" y="458059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6061526" y="0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7965376" y="1961863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6042476" y="291979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i="1" dirty="0" smtClean="0">
                <a:solidFill>
                  <a:schemeClr val="bg1"/>
                </a:solidFill>
                <a:cs typeface="Aharoni" panose="02010803020104030203" pitchFamily="2" charset="-79"/>
              </a:rPr>
              <a:t>POWER POINT </a:t>
            </a:r>
            <a:r>
              <a:rPr lang="en-US" altLang="ko-KR" sz="2800" b="1" i="1" dirty="0" smtClean="0">
                <a:solidFill>
                  <a:schemeClr val="bg1"/>
                </a:solidFill>
                <a:cs typeface="Aharoni" panose="02010803020104030203" pitchFamily="2" charset="-79"/>
              </a:rPr>
              <a:t>PRESENTATION</a:t>
            </a:r>
            <a:endParaRPr lang="en-US" altLang="ko-KR" sz="2800" b="1" i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8544361" y="2991622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단</a:t>
            </a:r>
            <a:r>
              <a:rPr lang="ko-KR" altLang="en-US" sz="900" b="1" dirty="0">
                <a:solidFill>
                  <a:prstClr val="white"/>
                </a:solidFill>
              </a:rPr>
              <a:t>원</a:t>
            </a:r>
          </a:p>
        </p:txBody>
      </p:sp>
      <p:sp>
        <p:nvSpPr>
          <p:cNvPr id="53" name="타원 52"/>
          <p:cNvSpPr/>
          <p:nvPr/>
        </p:nvSpPr>
        <p:spPr>
          <a:xfrm>
            <a:off x="8544360" y="3658331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8544360" y="4325040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8544360" y="499174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201226" y="2991622"/>
            <a:ext cx="2205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초전도 전력 설비</a:t>
            </a:r>
            <a:endParaRPr lang="ko-KR" altLang="en-US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201226" y="3670665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초전도 현상 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201226" y="434970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초전도 응용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201226" y="5028751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초전도 케이블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cxnSp>
        <p:nvCxnSpPr>
          <p:cNvPr id="47" name="직선 연결선 46"/>
          <p:cNvCxnSpPr>
            <a:stCxn id="14" idx="5"/>
          </p:cNvCxnSpPr>
          <p:nvPr/>
        </p:nvCxnSpPr>
        <p:spPr>
          <a:xfrm flipH="1">
            <a:off x="4484912" y="1143000"/>
            <a:ext cx="1576614" cy="12954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1020533" y="2841179"/>
            <a:ext cx="37301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전기과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학년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15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반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  <a:p>
            <a:pPr lvl="0" algn="r"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최 선우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4265030" y="2229054"/>
            <a:ext cx="439763" cy="439763"/>
            <a:chOff x="4383803" y="3944581"/>
            <a:chExt cx="863816" cy="863816"/>
          </a:xfrm>
        </p:grpSpPr>
        <p:sp>
          <p:nvSpPr>
            <p:cNvPr id="64" name="타원 63"/>
            <p:cNvSpPr/>
            <p:nvPr/>
          </p:nvSpPr>
          <p:spPr>
            <a:xfrm>
              <a:off x="4383803" y="3944581"/>
              <a:ext cx="863816" cy="86381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65" name="Freeform 11"/>
            <p:cNvSpPr>
              <a:spLocks noEditPoints="1"/>
            </p:cNvSpPr>
            <p:nvPr/>
          </p:nvSpPr>
          <p:spPr bwMode="auto">
            <a:xfrm>
              <a:off x="4667916" y="4195034"/>
              <a:ext cx="295593" cy="362906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50245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644763" y="2285641"/>
            <a:ext cx="2306" cy="286998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-19050" y="291621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i="1" dirty="0" smtClean="0">
                <a:solidFill>
                  <a:schemeClr val="bg1"/>
                </a:solidFill>
                <a:cs typeface="Aharoni" panose="02010803020104030203" pitchFamily="2" charset="-79"/>
              </a:rPr>
              <a:t>POWER POINT </a:t>
            </a:r>
            <a:r>
              <a:rPr lang="en-US" altLang="ko-KR" sz="2800" b="1" i="1" dirty="0" smtClean="0">
                <a:solidFill>
                  <a:schemeClr val="bg1"/>
                </a:solidFill>
                <a:cs typeface="Aharoni" panose="02010803020104030203" pitchFamily="2" charset="-79"/>
              </a:rPr>
              <a:t>PRESENTATION</a:t>
            </a:r>
            <a:endParaRPr lang="en-US" altLang="ko-KR" sz="2800" b="1" i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918858" y="291621"/>
            <a:ext cx="68643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i="1" dirty="0" smtClean="0">
                <a:solidFill>
                  <a:srgbClr val="4C5064"/>
                </a:solidFill>
                <a:cs typeface="Aharoni" panose="02010803020104030203" pitchFamily="2" charset="-79"/>
              </a:rPr>
              <a:t>POWER POINT </a:t>
            </a:r>
            <a:r>
              <a:rPr lang="en-US" altLang="ko-KR" sz="4000" b="1" i="1" dirty="0" smtClean="0">
                <a:solidFill>
                  <a:srgbClr val="4C5064"/>
                </a:solidFill>
                <a:cs typeface="Aharoni" panose="02010803020104030203" pitchFamily="2" charset="-79"/>
              </a:rPr>
              <a:t>PRESENTATION</a:t>
            </a:r>
            <a:endParaRPr lang="en-US" altLang="ko-KR" sz="4000" b="1" i="1" dirty="0">
              <a:solidFill>
                <a:srgbClr val="4C5064"/>
              </a:solidFill>
              <a:cs typeface="Aharoni" panose="02010803020104030203" pitchFamily="2" charset="-79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077562" y="1014021"/>
            <a:ext cx="6705600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srgbClr val="4C5064"/>
                </a:solidFill>
              </a:rPr>
              <a:t>Enjoy your school meal and after school.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281797" y="4026720"/>
            <a:ext cx="4248291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3A3A3A"/>
                </a:solidFill>
                <a:latin typeface="+mn-ea"/>
              </a:rPr>
              <a:t>CONTENTS</a:t>
            </a:r>
            <a:endParaRPr lang="en-US" altLang="ko-KR" sz="1600" b="1" dirty="0">
              <a:solidFill>
                <a:srgbClr val="3A3A3A"/>
              </a:solidFill>
              <a:latin typeface="+mn-ea"/>
            </a:endParaRPr>
          </a:p>
          <a:p>
            <a:pPr>
              <a:lnSpc>
                <a:spcPct val="250000"/>
              </a:lnSpc>
            </a:pP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초전도 케이블 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교류 손실이 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1/20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배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154kv 22.9kv</a:t>
            </a: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1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회선당 송전 용량 큼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저손실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20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대전류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송전이 가능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2482835" y="2991264"/>
            <a:ext cx="328471" cy="328468"/>
          </a:xfrm>
          <a:prstGeom prst="ellipse">
            <a:avLst/>
          </a:prstGeom>
          <a:solidFill>
            <a:schemeClr val="bg2">
              <a:lumMod val="9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단원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2482834" y="3657973"/>
            <a:ext cx="328471" cy="328468"/>
          </a:xfrm>
          <a:prstGeom prst="ellipse">
            <a:avLst/>
          </a:prstGeom>
          <a:solidFill>
            <a:schemeClr val="bg2">
              <a:lumMod val="9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2482834" y="4991391"/>
            <a:ext cx="328471" cy="328468"/>
          </a:xfrm>
          <a:prstGeom prst="ellipse">
            <a:avLst/>
          </a:prstGeom>
          <a:solidFill>
            <a:schemeClr val="bg2">
              <a:lumMod val="9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04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39700" y="2991264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초전도 전력 설비</a:t>
            </a:r>
            <a:endParaRPr lang="ko-KR" altLang="en-US" sz="14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36147" y="366831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초전도 현상</a:t>
            </a:r>
            <a:endParaRPr lang="ko-KR" altLang="en-US" sz="14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39700" y="4359695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초전도 응용</a:t>
            </a:r>
            <a:endParaRPr lang="ko-KR" altLang="en-US" sz="14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39700" y="4954701"/>
            <a:ext cx="220545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9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초전도 케이블</a:t>
            </a:r>
            <a:endParaRPr lang="ko-KR" altLang="en-US" sz="19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2482834" y="4349350"/>
            <a:ext cx="328471" cy="328468"/>
          </a:xfrm>
          <a:prstGeom prst="ellipse">
            <a:avLst/>
          </a:prstGeom>
          <a:solidFill>
            <a:schemeClr val="bg2">
              <a:lumMod val="9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482835" y="3643459"/>
            <a:ext cx="328471" cy="328468"/>
          </a:xfrm>
          <a:prstGeom prst="ellipse">
            <a:avLst/>
          </a:prstGeom>
          <a:solidFill>
            <a:schemeClr val="bg2">
              <a:lumMod val="9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482834" y="4991391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427825" y="2614454"/>
            <a:ext cx="8415548" cy="1412266"/>
            <a:chOff x="3662802" y="2100191"/>
            <a:chExt cx="8415548" cy="1412266"/>
          </a:xfrm>
        </p:grpSpPr>
        <p:grpSp>
          <p:nvGrpSpPr>
            <p:cNvPr id="4" name="그룹 3"/>
            <p:cNvGrpSpPr/>
            <p:nvPr/>
          </p:nvGrpSpPr>
          <p:grpSpPr>
            <a:xfrm>
              <a:off x="3662802" y="2100191"/>
              <a:ext cx="1412264" cy="1412266"/>
              <a:chOff x="4077562" y="2372726"/>
              <a:chExt cx="1226814" cy="1226816"/>
            </a:xfrm>
          </p:grpSpPr>
          <p:sp>
            <p:nvSpPr>
              <p:cNvPr id="13" name="타원 12"/>
              <p:cNvSpPr/>
              <p:nvPr/>
            </p:nvSpPr>
            <p:spPr>
              <a:xfrm>
                <a:off x="4077562" y="2372726"/>
                <a:ext cx="1226814" cy="1226816"/>
              </a:xfrm>
              <a:prstGeom prst="ellipse">
                <a:avLst/>
              </a:prstGeom>
              <a:noFill/>
              <a:ln>
                <a:solidFill>
                  <a:srgbClr val="41C9D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3A3A3A"/>
                  </a:solidFill>
                  <a:latin typeface="+mn-ea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4128664" y="2818507"/>
                <a:ext cx="1093868" cy="2934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000" b="1" dirty="0" smtClean="0">
                    <a:solidFill>
                      <a:srgbClr val="3A3A3A"/>
                    </a:solidFill>
                    <a:latin typeface="+mn-ea"/>
                  </a:rPr>
                  <a:t>대용량 </a:t>
                </a:r>
                <a:r>
                  <a:rPr lang="ko-KR" altLang="en-US" sz="1000" b="1" dirty="0" err="1" smtClean="0">
                    <a:solidFill>
                      <a:srgbClr val="3A3A3A"/>
                    </a:solidFill>
                    <a:latin typeface="+mn-ea"/>
                  </a:rPr>
                  <a:t>저손실</a:t>
                </a:r>
                <a:endParaRPr lang="en-US" altLang="ko-KR" sz="1000" b="1" dirty="0">
                  <a:solidFill>
                    <a:srgbClr val="3A3A3A"/>
                  </a:solidFill>
                  <a:latin typeface="+mn-ea"/>
                </a:endParaRPr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5360494" y="2100191"/>
              <a:ext cx="1412264" cy="1412266"/>
              <a:chOff x="6764605" y="2372726"/>
              <a:chExt cx="1226814" cy="1226816"/>
            </a:xfrm>
          </p:grpSpPr>
          <p:sp>
            <p:nvSpPr>
              <p:cNvPr id="16" name="타원 15"/>
              <p:cNvSpPr/>
              <p:nvPr/>
            </p:nvSpPr>
            <p:spPr>
              <a:xfrm>
                <a:off x="6764605" y="2372726"/>
                <a:ext cx="1226814" cy="1226816"/>
              </a:xfrm>
              <a:prstGeom prst="ellipse">
                <a:avLst/>
              </a:prstGeom>
              <a:noFill/>
              <a:ln>
                <a:solidFill>
                  <a:srgbClr val="41C9D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3A3A3A"/>
                  </a:solidFill>
                  <a:latin typeface="+mn-ea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6831748" y="2818507"/>
                <a:ext cx="1093868" cy="2934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000" b="1" dirty="0" err="1" smtClean="0">
                    <a:solidFill>
                      <a:srgbClr val="3A3A3A"/>
                    </a:solidFill>
                    <a:latin typeface="+mn-ea"/>
                  </a:rPr>
                  <a:t>저전압</a:t>
                </a:r>
                <a:r>
                  <a:rPr lang="ko-KR" altLang="en-US" sz="1000" b="1" dirty="0" smtClean="0">
                    <a:solidFill>
                      <a:srgbClr val="3A3A3A"/>
                    </a:solidFill>
                    <a:latin typeface="+mn-ea"/>
                  </a:rPr>
                  <a:t> 송전</a:t>
                </a:r>
                <a:endParaRPr lang="en-US" altLang="ko-KR" sz="1000" b="1" dirty="0">
                  <a:solidFill>
                    <a:srgbClr val="3A3A3A"/>
                  </a:solidFill>
                  <a:latin typeface="+mn-ea"/>
                </a:endParaRPr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7123989" y="2100191"/>
              <a:ext cx="1412264" cy="1412266"/>
              <a:chOff x="9925237" y="2372726"/>
              <a:chExt cx="1226814" cy="1226816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9925237" y="2372726"/>
                <a:ext cx="1226814" cy="1226816"/>
              </a:xfrm>
              <a:prstGeom prst="ellipse">
                <a:avLst/>
              </a:prstGeom>
              <a:noFill/>
              <a:ln>
                <a:solidFill>
                  <a:srgbClr val="41C9D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3A3A3A"/>
                  </a:solidFill>
                  <a:latin typeface="+mn-ea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9991709" y="2799904"/>
                <a:ext cx="1093868" cy="524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000" b="1" dirty="0" smtClean="0">
                    <a:solidFill>
                      <a:srgbClr val="3A3A3A"/>
                    </a:solidFill>
                    <a:latin typeface="+mn-ea"/>
                  </a:rPr>
                  <a:t>케이블의 소형화</a:t>
                </a:r>
                <a:endParaRPr lang="en-US" altLang="ko-KR" sz="1000" b="1" dirty="0">
                  <a:solidFill>
                    <a:srgbClr val="3A3A3A"/>
                  </a:solidFill>
                  <a:latin typeface="+mn-ea"/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6883134" y="2730379"/>
              <a:ext cx="220502" cy="291487"/>
              <a:chOff x="4371840" y="2318353"/>
              <a:chExt cx="252000" cy="33312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4371840" y="2389745"/>
                <a:ext cx="252000" cy="252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4405043" y="2318353"/>
                <a:ext cx="199552" cy="3331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800" b="1" dirty="0">
                    <a:solidFill>
                      <a:schemeClr val="bg1"/>
                    </a:solidFill>
                    <a:latin typeface="+mn-ea"/>
                  </a:rPr>
                  <a:t>▶</a:t>
                </a:r>
                <a:endParaRPr lang="ko-KR" altLang="en-US" sz="200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5185442" y="2737863"/>
              <a:ext cx="220502" cy="291487"/>
              <a:chOff x="4371840" y="2318353"/>
              <a:chExt cx="252000" cy="33312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4371840" y="2389745"/>
                <a:ext cx="252000" cy="252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4405043" y="2318353"/>
                <a:ext cx="199552" cy="3331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800" b="1" dirty="0">
                    <a:solidFill>
                      <a:schemeClr val="bg1"/>
                    </a:solidFill>
                    <a:latin typeface="+mn-ea"/>
                  </a:rPr>
                  <a:t>▶</a:t>
                </a:r>
                <a:endParaRPr lang="ko-KR" altLang="en-US" sz="200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8902591" y="2100191"/>
              <a:ext cx="1412264" cy="1412266"/>
              <a:chOff x="6764605" y="2372726"/>
              <a:chExt cx="1226814" cy="1226816"/>
            </a:xfrm>
          </p:grpSpPr>
          <p:sp>
            <p:nvSpPr>
              <p:cNvPr id="40" name="타원 39"/>
              <p:cNvSpPr/>
              <p:nvPr/>
            </p:nvSpPr>
            <p:spPr>
              <a:xfrm>
                <a:off x="6764605" y="2372726"/>
                <a:ext cx="1226814" cy="1226816"/>
              </a:xfrm>
              <a:prstGeom prst="ellipse">
                <a:avLst/>
              </a:prstGeom>
              <a:noFill/>
              <a:ln>
                <a:solidFill>
                  <a:srgbClr val="41C9D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3A3A3A"/>
                  </a:solidFill>
                  <a:latin typeface="+mn-ea"/>
                </a:endParaRPr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6831748" y="2818507"/>
                <a:ext cx="1093868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000" b="1" dirty="0" smtClean="0">
                    <a:solidFill>
                      <a:srgbClr val="3A3A3A"/>
                    </a:solidFill>
                    <a:latin typeface="+mn-ea"/>
                  </a:rPr>
                  <a:t>장거리 송전 가능</a:t>
                </a:r>
                <a:endParaRPr lang="en-US" altLang="ko-KR" sz="1000" b="1" dirty="0">
                  <a:solidFill>
                    <a:srgbClr val="3A3A3A"/>
                  </a:solidFill>
                  <a:latin typeface="+mn-ea"/>
                </a:endParaRPr>
              </a:p>
            </p:txBody>
          </p:sp>
        </p:grpSp>
        <p:sp>
          <p:nvSpPr>
            <p:cNvPr id="44" name="타원 43"/>
            <p:cNvSpPr/>
            <p:nvPr/>
          </p:nvSpPr>
          <p:spPr>
            <a:xfrm>
              <a:off x="10666086" y="2100191"/>
              <a:ext cx="1412264" cy="1412266"/>
            </a:xfrm>
            <a:prstGeom prst="ellipse">
              <a:avLst/>
            </a:prstGeom>
            <a:noFill/>
            <a:ln>
              <a:solidFill>
                <a:srgbClr val="41C9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3A3A3A"/>
                </a:solidFill>
                <a:latin typeface="+mn-ea"/>
              </a:endParaRPr>
            </a:p>
          </p:txBody>
        </p:sp>
        <p:sp>
          <p:nvSpPr>
            <p:cNvPr id="46" name="직사각형 45">
              <a:hlinkClick r:id="rId2" action="ppaction://hlinksldjump"/>
            </p:cNvPr>
            <p:cNvSpPr/>
            <p:nvPr/>
          </p:nvSpPr>
          <p:spPr>
            <a:xfrm>
              <a:off x="10752655" y="2668465"/>
              <a:ext cx="1259221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b="1" dirty="0" smtClean="0">
                  <a:solidFill>
                    <a:srgbClr val="3A3A3A"/>
                  </a:solidFill>
                  <a:latin typeface="+mn-ea"/>
                </a:rPr>
                <a:t>그냥 좋음</a:t>
              </a:r>
              <a:endParaRPr lang="en-US" altLang="ko-KR" sz="1000" b="1" dirty="0">
                <a:solidFill>
                  <a:srgbClr val="3A3A3A"/>
                </a:solidFill>
                <a:latin typeface="+mn-ea"/>
              </a:endParaRPr>
            </a:p>
          </p:txBody>
        </p:sp>
        <p:grpSp>
          <p:nvGrpSpPr>
            <p:cNvPr id="48" name="그룹 47"/>
            <p:cNvGrpSpPr/>
            <p:nvPr/>
          </p:nvGrpSpPr>
          <p:grpSpPr>
            <a:xfrm>
              <a:off x="10425231" y="2730379"/>
              <a:ext cx="220502" cy="291487"/>
              <a:chOff x="4371840" y="2318353"/>
              <a:chExt cx="252000" cy="333127"/>
            </a:xfrm>
          </p:grpSpPr>
          <p:sp>
            <p:nvSpPr>
              <p:cNvPr id="49" name="타원 48"/>
              <p:cNvSpPr/>
              <p:nvPr/>
            </p:nvSpPr>
            <p:spPr>
              <a:xfrm>
                <a:off x="4371840" y="2389745"/>
                <a:ext cx="252000" cy="252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4405043" y="2318353"/>
                <a:ext cx="199552" cy="3331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800" b="1" dirty="0">
                    <a:solidFill>
                      <a:schemeClr val="bg1"/>
                    </a:solidFill>
                    <a:latin typeface="+mn-ea"/>
                  </a:rPr>
                  <a:t>▶</a:t>
                </a:r>
                <a:endParaRPr lang="ko-KR" altLang="en-US" sz="200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8727539" y="2737863"/>
              <a:ext cx="220502" cy="291487"/>
              <a:chOff x="4371840" y="2318353"/>
              <a:chExt cx="252000" cy="333127"/>
            </a:xfrm>
          </p:grpSpPr>
          <p:sp>
            <p:nvSpPr>
              <p:cNvPr id="52" name="타원 51"/>
              <p:cNvSpPr/>
              <p:nvPr/>
            </p:nvSpPr>
            <p:spPr>
              <a:xfrm>
                <a:off x="4371840" y="2389745"/>
                <a:ext cx="252000" cy="252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4405043" y="2318353"/>
                <a:ext cx="199552" cy="3331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800" b="1" dirty="0">
                    <a:solidFill>
                      <a:schemeClr val="bg1"/>
                    </a:solidFill>
                    <a:latin typeface="+mn-ea"/>
                  </a:rPr>
                  <a:t>▶</a:t>
                </a:r>
                <a:endParaRPr lang="ko-KR" altLang="en-US" sz="200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654" y="4042118"/>
            <a:ext cx="4941218" cy="265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2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" t="1377"/>
          <a:stretch/>
        </p:blipFill>
        <p:spPr>
          <a:xfrm>
            <a:off x="-19049" y="0"/>
            <a:ext cx="12211050" cy="6859457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-19050" y="291621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i="1" dirty="0" smtClean="0">
                <a:solidFill>
                  <a:schemeClr val="bg1"/>
                </a:solidFill>
                <a:cs typeface="Aharoni" panose="02010803020104030203" pitchFamily="2" charset="-79"/>
              </a:rPr>
              <a:t>POWER POINT </a:t>
            </a:r>
            <a:r>
              <a:rPr lang="en-US" altLang="ko-KR" sz="2800" b="1" i="1" dirty="0" smtClean="0">
                <a:solidFill>
                  <a:schemeClr val="bg1"/>
                </a:solidFill>
                <a:cs typeface="Aharoni" panose="02010803020104030203" pitchFamily="2" charset="-79"/>
              </a:rPr>
              <a:t>PRESENTATION</a:t>
            </a:r>
            <a:endParaRPr lang="en-US" altLang="ko-KR" sz="2800" b="1" i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918858" y="291621"/>
            <a:ext cx="68643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i="1" dirty="0" smtClean="0">
                <a:solidFill>
                  <a:srgbClr val="4C5064"/>
                </a:solidFill>
                <a:cs typeface="Aharoni" panose="02010803020104030203" pitchFamily="2" charset="-79"/>
              </a:rPr>
              <a:t>POWER POINT </a:t>
            </a:r>
            <a:r>
              <a:rPr lang="en-US" altLang="ko-KR" sz="4000" b="1" i="1" dirty="0" smtClean="0">
                <a:solidFill>
                  <a:srgbClr val="4C5064"/>
                </a:solidFill>
                <a:cs typeface="Aharoni" panose="02010803020104030203" pitchFamily="2" charset="-79"/>
              </a:rPr>
              <a:t>PRESENTATION</a:t>
            </a:r>
            <a:endParaRPr lang="en-US" altLang="ko-KR" sz="4000" b="1" i="1" dirty="0">
              <a:solidFill>
                <a:srgbClr val="4C5064"/>
              </a:solidFill>
              <a:cs typeface="Aharoni" panose="02010803020104030203" pitchFamily="2" charset="-79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077562" y="1014021"/>
            <a:ext cx="6705600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srgbClr val="4C5064"/>
                </a:solidFill>
              </a:rPr>
              <a:t>Enjoy your school meal and after school.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36979" y="2774770"/>
            <a:ext cx="30989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dirty="0" smtClean="0"/>
              <a:t>감사합니다</a:t>
            </a:r>
            <a:r>
              <a:rPr lang="en-US" altLang="ko-KR" sz="3500" dirty="0" smtClean="0"/>
              <a:t>.</a:t>
            </a:r>
            <a:endParaRPr lang="ko-KR" altLang="en-US" sz="3500" dirty="0"/>
          </a:p>
        </p:txBody>
      </p:sp>
    </p:spTree>
    <p:extLst>
      <p:ext uri="{BB962C8B-B14F-4D97-AF65-F5344CB8AC3E}">
        <p14:creationId xmlns:p14="http://schemas.microsoft.com/office/powerpoint/2010/main" val="401152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644763" y="2285641"/>
            <a:ext cx="2306" cy="286998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-19050" y="291621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i="1" dirty="0" smtClean="0">
                <a:solidFill>
                  <a:schemeClr val="bg1"/>
                </a:solidFill>
                <a:cs typeface="Aharoni" panose="02010803020104030203" pitchFamily="2" charset="-79"/>
              </a:rPr>
              <a:t>POWER POINT </a:t>
            </a:r>
            <a:r>
              <a:rPr lang="en-US" altLang="ko-KR" sz="2800" b="1" i="1" dirty="0" smtClean="0">
                <a:solidFill>
                  <a:schemeClr val="bg1"/>
                </a:solidFill>
                <a:cs typeface="Aharoni" panose="02010803020104030203" pitchFamily="2" charset="-79"/>
              </a:rPr>
              <a:t>PRESENTATION</a:t>
            </a:r>
            <a:endParaRPr lang="en-US" altLang="ko-KR" sz="2800" b="1" i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918858" y="291621"/>
            <a:ext cx="68643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i="1" dirty="0" smtClean="0">
                <a:solidFill>
                  <a:srgbClr val="4C5064"/>
                </a:solidFill>
                <a:cs typeface="Aharoni" panose="02010803020104030203" pitchFamily="2" charset="-79"/>
              </a:rPr>
              <a:t>POWER POINT </a:t>
            </a:r>
            <a:r>
              <a:rPr lang="en-US" altLang="ko-KR" sz="4000" b="1" i="1" dirty="0" smtClean="0">
                <a:solidFill>
                  <a:srgbClr val="4C5064"/>
                </a:solidFill>
                <a:cs typeface="Aharoni" panose="02010803020104030203" pitchFamily="2" charset="-79"/>
              </a:rPr>
              <a:t>PRESENTATION</a:t>
            </a:r>
            <a:endParaRPr lang="en-US" altLang="ko-KR" sz="4000" b="1" i="1" dirty="0">
              <a:solidFill>
                <a:srgbClr val="4C5064"/>
              </a:solidFill>
              <a:cs typeface="Aharoni" panose="02010803020104030203" pitchFamily="2" charset="-79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077562" y="1014021"/>
            <a:ext cx="6705600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 smtClean="0">
                <a:solidFill>
                  <a:srgbClr val="4C5064"/>
                </a:solidFill>
              </a:rPr>
              <a:t>Enjoy your school meal and after school.</a:t>
            </a:r>
          </a:p>
        </p:txBody>
      </p:sp>
      <p:sp>
        <p:nvSpPr>
          <p:cNvPr id="41" name="타원 40"/>
          <p:cNvSpPr/>
          <p:nvPr/>
        </p:nvSpPr>
        <p:spPr>
          <a:xfrm>
            <a:off x="2482835" y="2991264"/>
            <a:ext cx="328471" cy="328468"/>
          </a:xfrm>
          <a:prstGeom prst="ellipse">
            <a:avLst/>
          </a:prstGeom>
          <a:solidFill>
            <a:schemeClr val="bg2">
              <a:lumMod val="9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2482834" y="3657973"/>
            <a:ext cx="328471" cy="328468"/>
          </a:xfrm>
          <a:prstGeom prst="ellipse">
            <a:avLst/>
          </a:prstGeom>
          <a:solidFill>
            <a:schemeClr val="bg2">
              <a:lumMod val="9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2482834" y="4991391"/>
            <a:ext cx="328471" cy="328468"/>
          </a:xfrm>
          <a:prstGeom prst="ellipse">
            <a:avLst/>
          </a:prstGeom>
          <a:solidFill>
            <a:schemeClr val="bg2">
              <a:lumMod val="9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39700" y="2991264"/>
            <a:ext cx="220545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9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초전도 전력 설비</a:t>
            </a:r>
            <a:endParaRPr lang="ko-KR" altLang="en-US" sz="19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39700" y="3670307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초전도 현상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39700" y="434935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초전도 응용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39700" y="502839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초전도 케이블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2482834" y="3005778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단</a:t>
            </a:r>
            <a:r>
              <a:rPr lang="ko-KR" altLang="en-US" sz="900" b="1" dirty="0">
                <a:solidFill>
                  <a:prstClr val="white"/>
                </a:solidFill>
              </a:rPr>
              <a:t>원</a:t>
            </a:r>
          </a:p>
        </p:txBody>
      </p:sp>
      <p:sp>
        <p:nvSpPr>
          <p:cNvPr id="47" name="타원 46"/>
          <p:cNvSpPr/>
          <p:nvPr/>
        </p:nvSpPr>
        <p:spPr>
          <a:xfrm>
            <a:off x="2482834" y="4349350"/>
            <a:ext cx="328471" cy="328468"/>
          </a:xfrm>
          <a:prstGeom prst="ellipse">
            <a:avLst/>
          </a:prstGeom>
          <a:solidFill>
            <a:schemeClr val="bg2">
              <a:lumMod val="9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843" y="1455249"/>
            <a:ext cx="9168157" cy="540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02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644763" y="2285641"/>
            <a:ext cx="2306" cy="286998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-19050" y="291621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i="1" dirty="0" smtClean="0">
                <a:solidFill>
                  <a:schemeClr val="bg1"/>
                </a:solidFill>
                <a:cs typeface="Aharoni" panose="02010803020104030203" pitchFamily="2" charset="-79"/>
              </a:rPr>
              <a:t>POWER POINT </a:t>
            </a:r>
            <a:r>
              <a:rPr lang="en-US" altLang="ko-KR" sz="2800" b="1" i="1" dirty="0" smtClean="0">
                <a:solidFill>
                  <a:schemeClr val="bg1"/>
                </a:solidFill>
                <a:cs typeface="Aharoni" panose="02010803020104030203" pitchFamily="2" charset="-79"/>
              </a:rPr>
              <a:t>PRESENTATION</a:t>
            </a:r>
            <a:endParaRPr lang="en-US" altLang="ko-KR" sz="2800" b="1" i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918858" y="291621"/>
            <a:ext cx="68643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i="1" dirty="0" smtClean="0">
                <a:solidFill>
                  <a:srgbClr val="4C5064"/>
                </a:solidFill>
                <a:cs typeface="Aharoni" panose="02010803020104030203" pitchFamily="2" charset="-79"/>
              </a:rPr>
              <a:t>POWER POINT </a:t>
            </a:r>
            <a:r>
              <a:rPr lang="en-US" altLang="ko-KR" sz="4000" b="1" i="1" dirty="0" smtClean="0">
                <a:solidFill>
                  <a:srgbClr val="4C5064"/>
                </a:solidFill>
                <a:cs typeface="Aharoni" panose="02010803020104030203" pitchFamily="2" charset="-79"/>
              </a:rPr>
              <a:t>PRESENTATION</a:t>
            </a:r>
            <a:endParaRPr lang="en-US" altLang="ko-KR" sz="4000" b="1" i="1" dirty="0">
              <a:solidFill>
                <a:srgbClr val="4C5064"/>
              </a:solidFill>
              <a:cs typeface="Aharoni" panose="02010803020104030203" pitchFamily="2" charset="-79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077562" y="1014021"/>
            <a:ext cx="6705600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srgbClr val="4C5064"/>
                </a:solidFill>
              </a:rPr>
              <a:t>Enjoy your school meal and after school.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077562" y="4026720"/>
            <a:ext cx="6265163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3A3A3A"/>
                </a:solidFill>
                <a:latin typeface="+mn-ea"/>
              </a:rPr>
              <a:t>CONTENTS</a:t>
            </a:r>
            <a:endParaRPr lang="en-US" altLang="ko-KR" sz="1600" b="1" dirty="0">
              <a:solidFill>
                <a:srgbClr val="3A3A3A"/>
              </a:solidFill>
              <a:latin typeface="+mn-ea"/>
            </a:endParaRPr>
          </a:p>
          <a:p>
            <a:pPr>
              <a:lnSpc>
                <a:spcPct val="250000"/>
              </a:lnSpc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컨텐츠에 대한 내용을 적어요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Enjoy your stylish business and campus life with BIZCAM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PowerPoint is a computer program created by Microsoft Office Microsoft Office PowerPoint is the presentation program used the most in the world.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4077562" y="2372726"/>
            <a:ext cx="7074489" cy="1226816"/>
            <a:chOff x="4077562" y="2372726"/>
            <a:chExt cx="7074489" cy="1226816"/>
          </a:xfrm>
        </p:grpSpPr>
        <p:grpSp>
          <p:nvGrpSpPr>
            <p:cNvPr id="4" name="그룹 3"/>
            <p:cNvGrpSpPr/>
            <p:nvPr/>
          </p:nvGrpSpPr>
          <p:grpSpPr>
            <a:xfrm>
              <a:off x="4077562" y="2372726"/>
              <a:ext cx="1226814" cy="1226816"/>
              <a:chOff x="4077562" y="2372726"/>
              <a:chExt cx="1226814" cy="1226816"/>
            </a:xfrm>
          </p:grpSpPr>
          <p:sp>
            <p:nvSpPr>
              <p:cNvPr id="13" name="타원 12"/>
              <p:cNvSpPr/>
              <p:nvPr/>
            </p:nvSpPr>
            <p:spPr>
              <a:xfrm>
                <a:off x="4077562" y="2372726"/>
                <a:ext cx="1226814" cy="1226816"/>
              </a:xfrm>
              <a:prstGeom prst="ellipse">
                <a:avLst/>
              </a:prstGeom>
              <a:noFill/>
              <a:ln>
                <a:solidFill>
                  <a:srgbClr val="41C9D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3A3A3A"/>
                  </a:solidFill>
                  <a:latin typeface="+mn-ea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4128664" y="2818507"/>
                <a:ext cx="1093868" cy="2934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000" b="1" dirty="0" smtClean="0">
                    <a:solidFill>
                      <a:srgbClr val="3A3A3A"/>
                    </a:solidFill>
                    <a:latin typeface="+mn-ea"/>
                  </a:rPr>
                  <a:t>초전도 현상</a:t>
                </a:r>
                <a:endParaRPr lang="en-US" altLang="ko-KR" sz="1000" b="1" dirty="0">
                  <a:solidFill>
                    <a:srgbClr val="3A3A3A"/>
                  </a:solidFill>
                  <a:latin typeface="+mn-ea"/>
                </a:endParaRPr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7001399" y="2372726"/>
              <a:ext cx="1226814" cy="1226816"/>
              <a:chOff x="6764605" y="2372726"/>
              <a:chExt cx="1226814" cy="1226816"/>
            </a:xfrm>
          </p:grpSpPr>
          <p:sp>
            <p:nvSpPr>
              <p:cNvPr id="16" name="타원 15"/>
              <p:cNvSpPr/>
              <p:nvPr/>
            </p:nvSpPr>
            <p:spPr>
              <a:xfrm>
                <a:off x="6764605" y="2372726"/>
                <a:ext cx="1226814" cy="1226816"/>
              </a:xfrm>
              <a:prstGeom prst="ellipse">
                <a:avLst/>
              </a:prstGeom>
              <a:noFill/>
              <a:ln>
                <a:solidFill>
                  <a:srgbClr val="41C9D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3A3A3A"/>
                  </a:solidFill>
                  <a:latin typeface="+mn-ea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6831748" y="2818507"/>
                <a:ext cx="1093868" cy="2934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000" b="1" dirty="0" smtClean="0">
                    <a:solidFill>
                      <a:srgbClr val="3A3A3A"/>
                    </a:solidFill>
                    <a:latin typeface="+mn-ea"/>
                  </a:rPr>
                  <a:t>초전도 조건</a:t>
                </a:r>
                <a:endParaRPr lang="en-US" altLang="ko-KR" sz="1000" b="1" dirty="0">
                  <a:solidFill>
                    <a:srgbClr val="3A3A3A"/>
                  </a:solidFill>
                  <a:latin typeface="+mn-ea"/>
                </a:endParaRPr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9925237" y="2372726"/>
              <a:ext cx="1226814" cy="1226816"/>
              <a:chOff x="9925237" y="2372726"/>
              <a:chExt cx="1226814" cy="1226816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9925237" y="2372726"/>
                <a:ext cx="1226814" cy="1226816"/>
              </a:xfrm>
              <a:prstGeom prst="ellipse">
                <a:avLst/>
              </a:prstGeom>
              <a:noFill/>
              <a:ln>
                <a:solidFill>
                  <a:srgbClr val="41C9D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3A3A3A"/>
                  </a:solidFill>
                  <a:latin typeface="+mn-ea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9991709" y="2799904"/>
                <a:ext cx="1093868" cy="2934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000" b="1" dirty="0" smtClean="0">
                    <a:solidFill>
                      <a:srgbClr val="3A3A3A"/>
                    </a:solidFill>
                    <a:latin typeface="+mn-ea"/>
                  </a:rPr>
                  <a:t>초전도 특성</a:t>
                </a:r>
                <a:endParaRPr lang="en-US" altLang="ko-KR" sz="1000" b="1" dirty="0">
                  <a:solidFill>
                    <a:srgbClr val="3A3A3A"/>
                  </a:solidFill>
                  <a:latin typeface="+mn-ea"/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8980951" y="2855740"/>
              <a:ext cx="191547" cy="253211"/>
              <a:chOff x="4371840" y="2318353"/>
              <a:chExt cx="252000" cy="33312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4371840" y="2389745"/>
                <a:ext cx="252000" cy="252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4405043" y="2318353"/>
                <a:ext cx="199552" cy="3331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800" b="1" dirty="0">
                    <a:solidFill>
                      <a:schemeClr val="bg1"/>
                    </a:solidFill>
                    <a:latin typeface="+mn-ea"/>
                  </a:rPr>
                  <a:t>▶</a:t>
                </a:r>
                <a:endParaRPr lang="ko-KR" altLang="en-US" sz="200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6057114" y="2863224"/>
              <a:ext cx="191547" cy="253211"/>
              <a:chOff x="4371840" y="2318353"/>
              <a:chExt cx="252000" cy="33312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4371840" y="2389745"/>
                <a:ext cx="252000" cy="252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4405043" y="2318353"/>
                <a:ext cx="199552" cy="3331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800" b="1" dirty="0">
                    <a:solidFill>
                      <a:schemeClr val="bg1"/>
                    </a:solidFill>
                    <a:latin typeface="+mn-ea"/>
                  </a:rPr>
                  <a:t>▶</a:t>
                </a:r>
                <a:endParaRPr lang="ko-KR" altLang="en-US" sz="200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</p:grpSp>
      <p:sp>
        <p:nvSpPr>
          <p:cNvPr id="41" name="타원 40"/>
          <p:cNvSpPr/>
          <p:nvPr/>
        </p:nvSpPr>
        <p:spPr>
          <a:xfrm>
            <a:off x="2482835" y="2991264"/>
            <a:ext cx="328471" cy="328468"/>
          </a:xfrm>
          <a:prstGeom prst="ellipse">
            <a:avLst/>
          </a:prstGeom>
          <a:solidFill>
            <a:schemeClr val="bg2">
              <a:lumMod val="9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2482834" y="3657973"/>
            <a:ext cx="328471" cy="328468"/>
          </a:xfrm>
          <a:prstGeom prst="ellipse">
            <a:avLst/>
          </a:prstGeom>
          <a:solidFill>
            <a:schemeClr val="bg2">
              <a:lumMod val="9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2482834" y="4991391"/>
            <a:ext cx="328471" cy="328468"/>
          </a:xfrm>
          <a:prstGeom prst="ellipse">
            <a:avLst/>
          </a:prstGeom>
          <a:solidFill>
            <a:schemeClr val="bg2">
              <a:lumMod val="9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04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39700" y="2991264"/>
            <a:ext cx="220545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9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초전도 전력 설비</a:t>
            </a:r>
            <a:endParaRPr lang="ko-KR" altLang="en-US" sz="19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39700" y="3670307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초전도 현상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39700" y="434935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초전도 응용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39700" y="502839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초전도 케이블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2482834" y="3005778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2482834" y="4349350"/>
            <a:ext cx="328471" cy="328468"/>
          </a:xfrm>
          <a:prstGeom prst="ellipse">
            <a:avLst/>
          </a:prstGeom>
          <a:solidFill>
            <a:schemeClr val="bg2">
              <a:lumMod val="9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50" y="-358"/>
            <a:ext cx="12211050" cy="691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7590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644763" y="2285641"/>
            <a:ext cx="2306" cy="286998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-19050" y="291621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i="1" dirty="0" smtClean="0">
                <a:solidFill>
                  <a:schemeClr val="bg1"/>
                </a:solidFill>
                <a:cs typeface="Aharoni" panose="02010803020104030203" pitchFamily="2" charset="-79"/>
              </a:rPr>
              <a:t>POWER POINT </a:t>
            </a:r>
            <a:r>
              <a:rPr lang="en-US" altLang="ko-KR" sz="2800" b="1" i="1" dirty="0" smtClean="0">
                <a:solidFill>
                  <a:schemeClr val="bg1"/>
                </a:solidFill>
                <a:cs typeface="Aharoni" panose="02010803020104030203" pitchFamily="2" charset="-79"/>
              </a:rPr>
              <a:t>PRESENTATION</a:t>
            </a:r>
            <a:endParaRPr lang="en-US" altLang="ko-KR" sz="2800" b="1" i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918858" y="291621"/>
            <a:ext cx="68643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i="1" dirty="0" smtClean="0">
                <a:solidFill>
                  <a:srgbClr val="4C5064"/>
                </a:solidFill>
                <a:cs typeface="Aharoni" panose="02010803020104030203" pitchFamily="2" charset="-79"/>
              </a:rPr>
              <a:t>POWER POINT </a:t>
            </a:r>
            <a:r>
              <a:rPr lang="en-US" altLang="ko-KR" sz="4000" b="1" i="1" dirty="0" smtClean="0">
                <a:solidFill>
                  <a:srgbClr val="4C5064"/>
                </a:solidFill>
                <a:cs typeface="Aharoni" panose="02010803020104030203" pitchFamily="2" charset="-79"/>
              </a:rPr>
              <a:t>PRESENTATION</a:t>
            </a:r>
            <a:endParaRPr lang="en-US" altLang="ko-KR" sz="4000" b="1" i="1" dirty="0">
              <a:solidFill>
                <a:srgbClr val="4C5064"/>
              </a:solidFill>
              <a:cs typeface="Aharoni" panose="02010803020104030203" pitchFamily="2" charset="-79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077562" y="1014021"/>
            <a:ext cx="6705600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srgbClr val="4C5064"/>
                </a:solidFill>
              </a:rPr>
              <a:t>Enjoy your school meal and after school.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352547" y="1627768"/>
            <a:ext cx="5659781" cy="1315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 smtClean="0">
                <a:solidFill>
                  <a:srgbClr val="3A3A3A"/>
                </a:solidFill>
                <a:latin typeface="+mn-ea"/>
              </a:rPr>
              <a:t>CONTENTS</a:t>
            </a:r>
          </a:p>
          <a:p>
            <a:pPr algn="r"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초전도 현상</a:t>
            </a:r>
            <a:endParaRPr lang="en-US" altLang="ko-KR" sz="1600" b="1" u="sng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3" name="타원 12">
            <a:hlinkClick r:id="rId2" action="ppaction://hlinksldjump"/>
          </p:cNvPr>
          <p:cNvSpPr/>
          <p:nvPr/>
        </p:nvSpPr>
        <p:spPr>
          <a:xfrm>
            <a:off x="4077562" y="3643459"/>
            <a:ext cx="1226814" cy="1226816"/>
          </a:xfrm>
          <a:prstGeom prst="ellipse">
            <a:avLst/>
          </a:prstGeom>
          <a:noFill/>
          <a:ln>
            <a:solidFill>
              <a:srgbClr val="41C9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3A3A3A"/>
              </a:solidFill>
              <a:latin typeface="+mn-ea"/>
            </a:endParaRPr>
          </a:p>
        </p:txBody>
      </p:sp>
      <p:sp>
        <p:nvSpPr>
          <p:cNvPr id="15" name="직사각형 14">
            <a:hlinkClick r:id="rId2" action="ppaction://hlinksldjump"/>
          </p:cNvPr>
          <p:cNvSpPr/>
          <p:nvPr/>
        </p:nvSpPr>
        <p:spPr>
          <a:xfrm>
            <a:off x="4128664" y="4089240"/>
            <a:ext cx="1093868" cy="293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 smtClean="0">
                <a:solidFill>
                  <a:srgbClr val="3A3A3A"/>
                </a:solidFill>
                <a:latin typeface="+mn-ea"/>
              </a:rPr>
              <a:t>초전도 현상</a:t>
            </a:r>
            <a:endParaRPr lang="en-US" altLang="ko-KR" sz="1000" b="1" dirty="0">
              <a:solidFill>
                <a:srgbClr val="3A3A3A"/>
              </a:solidFill>
              <a:latin typeface="+mn-ea"/>
            </a:endParaRPr>
          </a:p>
        </p:txBody>
      </p:sp>
      <p:sp>
        <p:nvSpPr>
          <p:cNvPr id="16" name="타원 15">
            <a:hlinkClick r:id="rId3" action="ppaction://hlinksldjump"/>
          </p:cNvPr>
          <p:cNvSpPr/>
          <p:nvPr/>
        </p:nvSpPr>
        <p:spPr>
          <a:xfrm>
            <a:off x="7001399" y="3643459"/>
            <a:ext cx="1226814" cy="1226816"/>
          </a:xfrm>
          <a:prstGeom prst="ellipse">
            <a:avLst/>
          </a:prstGeom>
          <a:noFill/>
          <a:ln>
            <a:solidFill>
              <a:srgbClr val="41C9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3A3A3A"/>
              </a:solidFill>
              <a:latin typeface="+mn-ea"/>
            </a:endParaRPr>
          </a:p>
        </p:txBody>
      </p:sp>
      <p:sp>
        <p:nvSpPr>
          <p:cNvPr id="17" name="직사각형 16">
            <a:hlinkClick r:id="rId3" action="ppaction://hlinksldjump"/>
          </p:cNvPr>
          <p:cNvSpPr/>
          <p:nvPr/>
        </p:nvSpPr>
        <p:spPr>
          <a:xfrm>
            <a:off x="7068542" y="4089240"/>
            <a:ext cx="109386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 smtClean="0">
                <a:solidFill>
                  <a:srgbClr val="3A3A3A"/>
                </a:solidFill>
                <a:latin typeface="+mn-ea"/>
              </a:rPr>
              <a:t>초전도 조건</a:t>
            </a:r>
            <a:endParaRPr lang="en-US" altLang="ko-KR" sz="1000" b="1" dirty="0">
              <a:solidFill>
                <a:srgbClr val="3A3A3A"/>
              </a:solidFill>
              <a:latin typeface="+mn-ea"/>
            </a:endParaRPr>
          </a:p>
        </p:txBody>
      </p:sp>
      <p:sp>
        <p:nvSpPr>
          <p:cNvPr id="18" name="타원 17">
            <a:hlinkClick r:id="rId4" action="ppaction://hlinksldjump"/>
          </p:cNvPr>
          <p:cNvSpPr/>
          <p:nvPr/>
        </p:nvSpPr>
        <p:spPr>
          <a:xfrm>
            <a:off x="9925237" y="3643459"/>
            <a:ext cx="1226814" cy="1226816"/>
          </a:xfrm>
          <a:prstGeom prst="ellipse">
            <a:avLst/>
          </a:prstGeom>
          <a:noFill/>
          <a:ln>
            <a:solidFill>
              <a:srgbClr val="41C9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3A3A3A"/>
              </a:solidFill>
              <a:latin typeface="+mn-ea"/>
            </a:endParaRPr>
          </a:p>
        </p:txBody>
      </p:sp>
      <p:sp>
        <p:nvSpPr>
          <p:cNvPr id="20" name="직사각형 19">
            <a:hlinkClick r:id="rId4" action="ppaction://hlinksldjump"/>
          </p:cNvPr>
          <p:cNvSpPr/>
          <p:nvPr/>
        </p:nvSpPr>
        <p:spPr>
          <a:xfrm>
            <a:off x="9991709" y="4070637"/>
            <a:ext cx="1093868" cy="293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 smtClean="0">
                <a:solidFill>
                  <a:srgbClr val="3A3A3A"/>
                </a:solidFill>
                <a:latin typeface="+mn-ea"/>
              </a:rPr>
              <a:t>초전도 특성</a:t>
            </a:r>
            <a:endParaRPr lang="en-US" altLang="ko-KR" sz="1000" b="1" dirty="0">
              <a:solidFill>
                <a:srgbClr val="3A3A3A"/>
              </a:solidFill>
              <a:latin typeface="+mn-ea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8980951" y="4126473"/>
            <a:ext cx="191547" cy="253211"/>
            <a:chOff x="4371840" y="2318353"/>
            <a:chExt cx="252000" cy="333127"/>
          </a:xfrm>
        </p:grpSpPr>
        <p:sp>
          <p:nvSpPr>
            <p:cNvPr id="27" name="타원 26"/>
            <p:cNvSpPr/>
            <p:nvPr/>
          </p:nvSpPr>
          <p:spPr>
            <a:xfrm>
              <a:off x="4371840" y="2389745"/>
              <a:ext cx="252000" cy="252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405043" y="2318353"/>
              <a:ext cx="199552" cy="3331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800" b="1" dirty="0">
                  <a:solidFill>
                    <a:schemeClr val="bg1"/>
                  </a:solidFill>
                  <a:latin typeface="+mn-ea"/>
                </a:rPr>
                <a:t>▶</a:t>
              </a:r>
              <a:endParaRPr lang="ko-KR" altLang="en-US" sz="2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057114" y="4133957"/>
            <a:ext cx="191547" cy="253211"/>
            <a:chOff x="4371840" y="2318353"/>
            <a:chExt cx="252000" cy="333127"/>
          </a:xfrm>
        </p:grpSpPr>
        <p:sp>
          <p:nvSpPr>
            <p:cNvPr id="30" name="타원 29"/>
            <p:cNvSpPr/>
            <p:nvPr/>
          </p:nvSpPr>
          <p:spPr>
            <a:xfrm>
              <a:off x="4371840" y="2389745"/>
              <a:ext cx="252000" cy="252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405043" y="2318353"/>
              <a:ext cx="199552" cy="3331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800" b="1" dirty="0">
                  <a:solidFill>
                    <a:schemeClr val="bg1"/>
                  </a:solidFill>
                  <a:latin typeface="+mn-ea"/>
                </a:rPr>
                <a:t>▶</a:t>
              </a:r>
              <a:endParaRPr lang="ko-KR" altLang="en-US" sz="2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41" name="타원 40"/>
          <p:cNvSpPr/>
          <p:nvPr/>
        </p:nvSpPr>
        <p:spPr>
          <a:xfrm>
            <a:off x="2482835" y="3643459"/>
            <a:ext cx="328471" cy="328468"/>
          </a:xfrm>
          <a:prstGeom prst="ellipse">
            <a:avLst/>
          </a:prstGeom>
          <a:solidFill>
            <a:schemeClr val="bg2">
              <a:lumMod val="9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2482834" y="3657973"/>
            <a:ext cx="328471" cy="328468"/>
          </a:xfrm>
          <a:prstGeom prst="ellipse">
            <a:avLst/>
          </a:prstGeom>
          <a:solidFill>
            <a:schemeClr val="bg2">
              <a:lumMod val="9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2482834" y="4991391"/>
            <a:ext cx="328471" cy="328468"/>
          </a:xfrm>
          <a:prstGeom prst="ellipse">
            <a:avLst/>
          </a:prstGeom>
          <a:solidFill>
            <a:schemeClr val="bg2">
              <a:lumMod val="9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39700" y="2991264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초전도 전력 설비</a:t>
            </a:r>
            <a:endParaRPr lang="ko-KR" altLang="en-US" sz="14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39700" y="3629846"/>
            <a:ext cx="220545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9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초전도 현상</a:t>
            </a:r>
            <a:endParaRPr lang="ko-KR" altLang="en-US" sz="19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39700" y="434935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초전도 응용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39700" y="502839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초전도 케이블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2482834" y="3657973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2482834" y="4349350"/>
            <a:ext cx="328471" cy="328468"/>
          </a:xfrm>
          <a:prstGeom prst="ellipse">
            <a:avLst/>
          </a:prstGeom>
          <a:solidFill>
            <a:schemeClr val="bg2">
              <a:lumMod val="9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482834" y="2991264"/>
            <a:ext cx="328471" cy="328468"/>
          </a:xfrm>
          <a:prstGeom prst="ellipse">
            <a:avLst/>
          </a:prstGeom>
          <a:solidFill>
            <a:schemeClr val="bg2">
              <a:lumMod val="9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단원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60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644763" y="2285641"/>
            <a:ext cx="2306" cy="286998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-19050" y="291621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i="1" dirty="0" smtClean="0">
                <a:solidFill>
                  <a:schemeClr val="bg1"/>
                </a:solidFill>
                <a:cs typeface="Aharoni" panose="02010803020104030203" pitchFamily="2" charset="-79"/>
              </a:rPr>
              <a:t>POWER POINT </a:t>
            </a:r>
            <a:r>
              <a:rPr lang="en-US" altLang="ko-KR" sz="2800" b="1" i="1" dirty="0" smtClean="0">
                <a:solidFill>
                  <a:schemeClr val="bg1"/>
                </a:solidFill>
                <a:cs typeface="Aharoni" panose="02010803020104030203" pitchFamily="2" charset="-79"/>
              </a:rPr>
              <a:t>PRESENTATION</a:t>
            </a:r>
            <a:endParaRPr lang="en-US" altLang="ko-KR" sz="2800" b="1" i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918858" y="291621"/>
            <a:ext cx="68643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i="1" dirty="0" smtClean="0">
                <a:solidFill>
                  <a:srgbClr val="4C5064"/>
                </a:solidFill>
                <a:cs typeface="Aharoni" panose="02010803020104030203" pitchFamily="2" charset="-79"/>
              </a:rPr>
              <a:t>POWER POINT </a:t>
            </a:r>
            <a:r>
              <a:rPr lang="en-US" altLang="ko-KR" sz="4000" b="1" i="1" dirty="0" smtClean="0">
                <a:solidFill>
                  <a:srgbClr val="4C5064"/>
                </a:solidFill>
                <a:cs typeface="Aharoni" panose="02010803020104030203" pitchFamily="2" charset="-79"/>
              </a:rPr>
              <a:t>PRESENTATION</a:t>
            </a:r>
            <a:endParaRPr lang="en-US" altLang="ko-KR" sz="4000" b="1" i="1" dirty="0">
              <a:solidFill>
                <a:srgbClr val="4C5064"/>
              </a:solidFill>
              <a:cs typeface="Aharoni" panose="02010803020104030203" pitchFamily="2" charset="-79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077562" y="1014021"/>
            <a:ext cx="6705600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srgbClr val="4C5064"/>
                </a:solidFill>
              </a:rPr>
              <a:t>Enjoy your school meal and after school.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077562" y="4026720"/>
            <a:ext cx="6265163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3A3A3A"/>
                </a:solidFill>
                <a:latin typeface="+mn-ea"/>
              </a:rPr>
              <a:t>CONTENTS</a:t>
            </a:r>
            <a:endParaRPr lang="en-US" altLang="ko-KR" sz="1600" b="1" dirty="0">
              <a:solidFill>
                <a:srgbClr val="3A3A3A"/>
              </a:solidFill>
              <a:latin typeface="+mn-ea"/>
            </a:endParaRPr>
          </a:p>
          <a:p>
            <a:pPr>
              <a:lnSpc>
                <a:spcPct val="250000"/>
              </a:lnSpc>
            </a:pP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초전도 현상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어떤 물질이 적절한 조건에서 물질의 </a:t>
            </a:r>
            <a:r>
              <a:rPr lang="ko-KR" altLang="en-US" sz="1200" dirty="0" smtClean="0">
                <a:solidFill>
                  <a:srgbClr val="FF0000"/>
                </a:solidFill>
                <a:latin typeface="+mn-ea"/>
              </a:rPr>
              <a:t>전기 저항이 완전히 사라지는 특성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과 자기장을 배척하는 </a:t>
            </a:r>
            <a:r>
              <a:rPr lang="ko-KR" altLang="en-US" sz="1200" dirty="0" smtClean="0">
                <a:solidFill>
                  <a:srgbClr val="FF0000"/>
                </a:solidFill>
                <a:latin typeface="+mn-ea"/>
              </a:rPr>
              <a:t>완전 반자성 특성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을 갖게 되는 현상을 말한다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.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2482835" y="2991264"/>
            <a:ext cx="328471" cy="328468"/>
          </a:xfrm>
          <a:prstGeom prst="ellipse">
            <a:avLst/>
          </a:prstGeom>
          <a:solidFill>
            <a:schemeClr val="bg2">
              <a:lumMod val="9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단</a:t>
            </a:r>
            <a:r>
              <a:rPr lang="ko-KR" altLang="en-US" sz="900" b="1" dirty="0">
                <a:solidFill>
                  <a:prstClr val="white"/>
                </a:solidFill>
              </a:rPr>
              <a:t>원</a:t>
            </a:r>
          </a:p>
        </p:txBody>
      </p:sp>
      <p:sp>
        <p:nvSpPr>
          <p:cNvPr id="53" name="타원 52"/>
          <p:cNvSpPr/>
          <p:nvPr/>
        </p:nvSpPr>
        <p:spPr>
          <a:xfrm>
            <a:off x="2482834" y="3657973"/>
            <a:ext cx="328471" cy="328468"/>
          </a:xfrm>
          <a:prstGeom prst="ellipse">
            <a:avLst/>
          </a:prstGeom>
          <a:solidFill>
            <a:schemeClr val="bg2">
              <a:lumMod val="9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2482834" y="4991391"/>
            <a:ext cx="328471" cy="328468"/>
          </a:xfrm>
          <a:prstGeom prst="ellipse">
            <a:avLst/>
          </a:prstGeom>
          <a:solidFill>
            <a:schemeClr val="bg2">
              <a:lumMod val="9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39700" y="2991264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초전도 전력 설비</a:t>
            </a:r>
            <a:endParaRPr lang="ko-KR" altLang="en-US" sz="14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36147" y="3629846"/>
            <a:ext cx="220545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9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초전도 현상</a:t>
            </a:r>
            <a:endParaRPr lang="ko-KR" altLang="en-US" sz="19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39700" y="434935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초전도 응용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39700" y="502839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초전도 케이블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2482834" y="4349350"/>
            <a:ext cx="328471" cy="328468"/>
          </a:xfrm>
          <a:prstGeom prst="ellipse">
            <a:avLst/>
          </a:prstGeom>
          <a:solidFill>
            <a:schemeClr val="bg2">
              <a:lumMod val="9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482835" y="3643459"/>
            <a:ext cx="328471" cy="328468"/>
          </a:xfrm>
          <a:prstGeom prst="ellipse">
            <a:avLst/>
          </a:prstGeom>
          <a:solidFill>
            <a:schemeClr val="bg2">
              <a:lumMod val="9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2482834" y="3657973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972" y="1961505"/>
            <a:ext cx="3542097" cy="26092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251" y="1812943"/>
            <a:ext cx="2843721" cy="270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01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644763" y="2285641"/>
            <a:ext cx="2306" cy="286998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-19050" y="291621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i="1" dirty="0" smtClean="0">
                <a:solidFill>
                  <a:schemeClr val="bg1"/>
                </a:solidFill>
                <a:cs typeface="Aharoni" panose="02010803020104030203" pitchFamily="2" charset="-79"/>
              </a:rPr>
              <a:t>POWER POINT </a:t>
            </a:r>
            <a:r>
              <a:rPr lang="en-US" altLang="ko-KR" sz="2800" b="1" i="1" dirty="0" smtClean="0">
                <a:solidFill>
                  <a:schemeClr val="bg1"/>
                </a:solidFill>
                <a:cs typeface="Aharoni" panose="02010803020104030203" pitchFamily="2" charset="-79"/>
              </a:rPr>
              <a:t>PRESENTATION</a:t>
            </a:r>
            <a:endParaRPr lang="en-US" altLang="ko-KR" sz="2800" b="1" i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918858" y="291621"/>
            <a:ext cx="68643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i="1" dirty="0" smtClean="0">
                <a:solidFill>
                  <a:srgbClr val="4C5064"/>
                </a:solidFill>
                <a:cs typeface="Aharoni" panose="02010803020104030203" pitchFamily="2" charset="-79"/>
              </a:rPr>
              <a:t>POWER POINT </a:t>
            </a:r>
            <a:r>
              <a:rPr lang="en-US" altLang="ko-KR" sz="4000" b="1" i="1" dirty="0" smtClean="0">
                <a:solidFill>
                  <a:srgbClr val="4C5064"/>
                </a:solidFill>
                <a:cs typeface="Aharoni" panose="02010803020104030203" pitchFamily="2" charset="-79"/>
              </a:rPr>
              <a:t>PRESENTATION</a:t>
            </a:r>
            <a:endParaRPr lang="en-US" altLang="ko-KR" sz="4000" b="1" i="1" dirty="0">
              <a:solidFill>
                <a:srgbClr val="4C5064"/>
              </a:solidFill>
              <a:cs typeface="Aharoni" panose="02010803020104030203" pitchFamily="2" charset="-79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077562" y="1014021"/>
            <a:ext cx="6705600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srgbClr val="4C5064"/>
                </a:solidFill>
              </a:rPr>
              <a:t>Enjoy your school meal and after school.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077562" y="4026720"/>
            <a:ext cx="6265163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3A3A3A"/>
                </a:solidFill>
                <a:latin typeface="+mn-ea"/>
              </a:rPr>
              <a:t>CONTENTS</a:t>
            </a:r>
            <a:endParaRPr lang="en-US" altLang="ko-KR" sz="1600" b="1" dirty="0">
              <a:solidFill>
                <a:srgbClr val="3A3A3A"/>
              </a:solidFill>
              <a:latin typeface="+mn-ea"/>
            </a:endParaRPr>
          </a:p>
          <a:p>
            <a:pPr>
              <a:lnSpc>
                <a:spcPct val="250000"/>
              </a:lnSpc>
            </a:pP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초전도 조건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온도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자기장 및 전류 등의 조건을 갖추어야 한다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상온에서 </a:t>
            </a:r>
            <a:r>
              <a:rPr lang="ko-KR" altLang="en-US" sz="120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초전도성을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나타내지 않는 물질이 적절한 조건에서 </a:t>
            </a:r>
            <a:r>
              <a:rPr lang="ko-KR" altLang="en-US" sz="1200" dirty="0" err="1" smtClean="0">
                <a:solidFill>
                  <a:srgbClr val="FF0000"/>
                </a:solidFill>
                <a:latin typeface="+mn-ea"/>
              </a:rPr>
              <a:t>초전도체로</a:t>
            </a:r>
            <a:r>
              <a:rPr lang="ko-KR" altLang="en-US" sz="1200" dirty="0" smtClean="0">
                <a:solidFill>
                  <a:srgbClr val="FF0000"/>
                </a:solidFill>
                <a:latin typeface="+mn-ea"/>
              </a:rPr>
              <a:t> 변하는 것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을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정상상태에서 전도 상태로의 </a:t>
            </a:r>
            <a:r>
              <a:rPr lang="ko-KR" altLang="en-US" sz="1200" dirty="0" smtClean="0">
                <a:solidFill>
                  <a:srgbClr val="FF0000"/>
                </a:solidFill>
                <a:latin typeface="+mn-ea"/>
              </a:rPr>
              <a:t>전이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라 한다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2482835" y="2991264"/>
            <a:ext cx="328471" cy="328468"/>
          </a:xfrm>
          <a:prstGeom prst="ellipse">
            <a:avLst/>
          </a:prstGeom>
          <a:solidFill>
            <a:schemeClr val="bg2">
              <a:lumMod val="9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단</a:t>
            </a:r>
            <a:r>
              <a:rPr lang="ko-KR" altLang="en-US" sz="900" b="1" dirty="0">
                <a:solidFill>
                  <a:prstClr val="white"/>
                </a:solidFill>
              </a:rPr>
              <a:t>원</a:t>
            </a:r>
          </a:p>
        </p:txBody>
      </p:sp>
      <p:sp>
        <p:nvSpPr>
          <p:cNvPr id="53" name="타원 52"/>
          <p:cNvSpPr/>
          <p:nvPr/>
        </p:nvSpPr>
        <p:spPr>
          <a:xfrm>
            <a:off x="2482834" y="3657973"/>
            <a:ext cx="328471" cy="328468"/>
          </a:xfrm>
          <a:prstGeom prst="ellipse">
            <a:avLst/>
          </a:prstGeom>
          <a:solidFill>
            <a:schemeClr val="bg2">
              <a:lumMod val="9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2482834" y="4991391"/>
            <a:ext cx="328471" cy="328468"/>
          </a:xfrm>
          <a:prstGeom prst="ellipse">
            <a:avLst/>
          </a:prstGeom>
          <a:solidFill>
            <a:schemeClr val="bg2">
              <a:lumMod val="9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39700" y="2991264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초전도 전력 설비</a:t>
            </a:r>
            <a:endParaRPr lang="ko-KR" altLang="en-US" sz="14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36147" y="3629846"/>
            <a:ext cx="220545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9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초전도 현상</a:t>
            </a:r>
            <a:endParaRPr lang="ko-KR" altLang="en-US" sz="19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39700" y="434935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초전도 응용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39700" y="502839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초전도 케이블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2482834" y="4349350"/>
            <a:ext cx="328471" cy="328468"/>
          </a:xfrm>
          <a:prstGeom prst="ellipse">
            <a:avLst/>
          </a:prstGeom>
          <a:solidFill>
            <a:schemeClr val="bg2">
              <a:lumMod val="9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482835" y="3643459"/>
            <a:ext cx="328471" cy="328468"/>
          </a:xfrm>
          <a:prstGeom prst="ellipse">
            <a:avLst/>
          </a:prstGeom>
          <a:solidFill>
            <a:schemeClr val="bg2">
              <a:lumMod val="9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2482834" y="3657973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1" b="10659"/>
          <a:stretch/>
        </p:blipFill>
        <p:spPr>
          <a:xfrm>
            <a:off x="3914092" y="1472665"/>
            <a:ext cx="3436918" cy="2335028"/>
          </a:xfrm>
          <a:prstGeom prst="rect">
            <a:avLst/>
          </a:prstGeom>
        </p:spPr>
      </p:pic>
      <p:sp>
        <p:nvSpPr>
          <p:cNvPr id="32" name="TextBox 31">
            <a:hlinkClick r:id="rId3" action="ppaction://hlinksldjump"/>
          </p:cNvPr>
          <p:cNvSpPr txBox="1"/>
          <p:nvPr/>
        </p:nvSpPr>
        <p:spPr>
          <a:xfrm>
            <a:off x="4761465" y="3838832"/>
            <a:ext cx="1742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초전도 상태의 경계면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319905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644763" y="2285641"/>
            <a:ext cx="2306" cy="286998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-19050" y="291621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i="1" dirty="0" smtClean="0">
                <a:solidFill>
                  <a:schemeClr val="bg1"/>
                </a:solidFill>
                <a:cs typeface="Aharoni" panose="02010803020104030203" pitchFamily="2" charset="-79"/>
              </a:rPr>
              <a:t>POWER POINT </a:t>
            </a:r>
            <a:r>
              <a:rPr lang="en-US" altLang="ko-KR" sz="2800" b="1" i="1" dirty="0" smtClean="0">
                <a:solidFill>
                  <a:schemeClr val="bg1"/>
                </a:solidFill>
                <a:cs typeface="Aharoni" panose="02010803020104030203" pitchFamily="2" charset="-79"/>
              </a:rPr>
              <a:t>PRESENTATION</a:t>
            </a:r>
            <a:endParaRPr lang="en-US" altLang="ko-KR" sz="2800" b="1" i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918858" y="291621"/>
            <a:ext cx="68643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i="1" dirty="0" smtClean="0">
                <a:solidFill>
                  <a:srgbClr val="4C5064"/>
                </a:solidFill>
                <a:cs typeface="Aharoni" panose="02010803020104030203" pitchFamily="2" charset="-79"/>
              </a:rPr>
              <a:t>POWER POINT </a:t>
            </a:r>
            <a:r>
              <a:rPr lang="en-US" altLang="ko-KR" sz="4000" b="1" i="1" dirty="0" smtClean="0">
                <a:solidFill>
                  <a:srgbClr val="4C5064"/>
                </a:solidFill>
                <a:cs typeface="Aharoni" panose="02010803020104030203" pitchFamily="2" charset="-79"/>
              </a:rPr>
              <a:t>PRESENTATION</a:t>
            </a:r>
            <a:endParaRPr lang="en-US" altLang="ko-KR" sz="4000" b="1" i="1" dirty="0">
              <a:solidFill>
                <a:srgbClr val="4C5064"/>
              </a:solidFill>
              <a:cs typeface="Aharoni" panose="02010803020104030203" pitchFamily="2" charset="-79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077562" y="1014021"/>
            <a:ext cx="6705600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srgbClr val="4C5064"/>
                </a:solidFill>
              </a:rPr>
              <a:t>Enjoy your school meal and after school.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077562" y="4026720"/>
            <a:ext cx="626516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3A3A3A"/>
                </a:solidFill>
                <a:latin typeface="+mn-ea"/>
              </a:rPr>
              <a:t>CONTENTS</a:t>
            </a:r>
            <a:endParaRPr lang="en-US" altLang="ko-KR" sz="1600" b="1" dirty="0">
              <a:solidFill>
                <a:srgbClr val="3A3A3A"/>
              </a:solidFill>
              <a:latin typeface="+mn-ea"/>
            </a:endParaRPr>
          </a:p>
          <a:p>
            <a:pPr>
              <a:lnSpc>
                <a:spcPct val="250000"/>
              </a:lnSpc>
            </a:pP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초전도 특성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완전 반자성 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: </a:t>
            </a:r>
            <a:r>
              <a:rPr lang="ko-KR" altLang="en-US" sz="120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마이스너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효과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초전도체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내부의 </a:t>
            </a:r>
            <a:r>
              <a:rPr lang="ko-KR" altLang="en-US" sz="1200" dirty="0" err="1" smtClean="0">
                <a:solidFill>
                  <a:srgbClr val="FF0000"/>
                </a:solidFill>
                <a:latin typeface="+mn-ea"/>
              </a:rPr>
              <a:t>자속</a:t>
            </a:r>
            <a:r>
              <a:rPr lang="ko-KR" altLang="en-US" sz="1200" dirty="0" smtClean="0">
                <a:solidFill>
                  <a:srgbClr val="FF0000"/>
                </a:solidFill>
                <a:latin typeface="+mn-ea"/>
              </a:rPr>
              <a:t> 밀도가 </a:t>
            </a:r>
            <a:r>
              <a:rPr lang="en-US" altLang="ko-KR" sz="1200" dirty="0" smtClean="0">
                <a:solidFill>
                  <a:srgbClr val="FF0000"/>
                </a:solidFill>
                <a:latin typeface="+mn-ea"/>
              </a:rPr>
              <a:t>0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인 상태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2482835" y="2991264"/>
            <a:ext cx="328471" cy="328468"/>
          </a:xfrm>
          <a:prstGeom prst="ellipse">
            <a:avLst/>
          </a:prstGeom>
          <a:solidFill>
            <a:schemeClr val="bg2">
              <a:lumMod val="9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단원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2482834" y="3657973"/>
            <a:ext cx="328471" cy="328468"/>
          </a:xfrm>
          <a:prstGeom prst="ellipse">
            <a:avLst/>
          </a:prstGeom>
          <a:solidFill>
            <a:schemeClr val="bg2">
              <a:lumMod val="9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2482834" y="4991391"/>
            <a:ext cx="328471" cy="328468"/>
          </a:xfrm>
          <a:prstGeom prst="ellipse">
            <a:avLst/>
          </a:prstGeom>
          <a:solidFill>
            <a:schemeClr val="bg2">
              <a:lumMod val="9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39700" y="2991264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초전도 전력 설비</a:t>
            </a:r>
            <a:endParaRPr lang="ko-KR" altLang="en-US" sz="14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36147" y="3629846"/>
            <a:ext cx="220545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900" b="1" i="1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초전도 현상</a:t>
            </a:r>
            <a:endParaRPr lang="ko-KR" altLang="en-US" sz="19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39700" y="434935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초전도 응용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39700" y="502839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초전도 케이블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2482834" y="4349350"/>
            <a:ext cx="328471" cy="328468"/>
          </a:xfrm>
          <a:prstGeom prst="ellipse">
            <a:avLst/>
          </a:prstGeom>
          <a:solidFill>
            <a:schemeClr val="bg2">
              <a:lumMod val="9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482835" y="3643459"/>
            <a:ext cx="328471" cy="328468"/>
          </a:xfrm>
          <a:prstGeom prst="ellipse">
            <a:avLst/>
          </a:prstGeom>
          <a:solidFill>
            <a:schemeClr val="bg2">
              <a:lumMod val="9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2482834" y="3657973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362" y="1414196"/>
            <a:ext cx="3246401" cy="40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0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 rot="7467929">
            <a:off x="9093502" y="4288119"/>
            <a:ext cx="1215891" cy="122462"/>
          </a:xfrm>
          <a:prstGeom prst="rect">
            <a:avLst/>
          </a:prstGeom>
          <a:gradFill flip="none" rotWithShape="1">
            <a:gsLst>
              <a:gs pos="43000">
                <a:schemeClr val="bg2">
                  <a:lumMod val="25000"/>
                  <a:shade val="30000"/>
                  <a:satMod val="115000"/>
                </a:schemeClr>
              </a:gs>
              <a:gs pos="82000">
                <a:schemeClr val="bg2">
                  <a:lumMod val="25000"/>
                  <a:shade val="67500"/>
                  <a:satMod val="115000"/>
                </a:schemeClr>
              </a:gs>
              <a:gs pos="100000">
                <a:schemeClr val="bg2">
                  <a:lumMod val="2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 rot="9794731">
            <a:off x="8148547" y="4893470"/>
            <a:ext cx="1215891" cy="122462"/>
          </a:xfrm>
          <a:prstGeom prst="rect">
            <a:avLst/>
          </a:prstGeom>
          <a:gradFill flip="none" rotWithShape="1">
            <a:gsLst>
              <a:gs pos="43000">
                <a:schemeClr val="bg2">
                  <a:lumMod val="25000"/>
                  <a:shade val="30000"/>
                  <a:satMod val="115000"/>
                </a:schemeClr>
              </a:gs>
              <a:gs pos="82000">
                <a:schemeClr val="bg2">
                  <a:lumMod val="25000"/>
                  <a:shade val="67500"/>
                  <a:satMod val="115000"/>
                </a:schemeClr>
              </a:gs>
              <a:gs pos="100000">
                <a:schemeClr val="bg2">
                  <a:lumMod val="2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 rot="2702872">
            <a:off x="9344889" y="5345423"/>
            <a:ext cx="1215891" cy="122462"/>
          </a:xfrm>
          <a:prstGeom prst="rect">
            <a:avLst/>
          </a:prstGeom>
          <a:gradFill flip="none" rotWithShape="1">
            <a:gsLst>
              <a:gs pos="43000">
                <a:schemeClr val="bg2">
                  <a:lumMod val="25000"/>
                  <a:shade val="30000"/>
                  <a:satMod val="115000"/>
                </a:schemeClr>
              </a:gs>
              <a:gs pos="82000">
                <a:schemeClr val="bg2">
                  <a:lumMod val="25000"/>
                  <a:shade val="67500"/>
                  <a:satMod val="115000"/>
                </a:schemeClr>
              </a:gs>
              <a:gs pos="100000">
                <a:schemeClr val="bg2">
                  <a:lumMod val="2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644763" y="2285641"/>
            <a:ext cx="2306" cy="286998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-19050" y="291621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i="1" dirty="0" smtClean="0">
                <a:solidFill>
                  <a:schemeClr val="bg1"/>
                </a:solidFill>
                <a:cs typeface="Aharoni" panose="02010803020104030203" pitchFamily="2" charset="-79"/>
              </a:rPr>
              <a:t>POWER POINT </a:t>
            </a:r>
            <a:r>
              <a:rPr lang="en-US" altLang="ko-KR" sz="2800" b="1" i="1" dirty="0" smtClean="0">
                <a:solidFill>
                  <a:schemeClr val="bg1"/>
                </a:solidFill>
                <a:cs typeface="Aharoni" panose="02010803020104030203" pitchFamily="2" charset="-79"/>
              </a:rPr>
              <a:t>PRESENTATION</a:t>
            </a:r>
            <a:endParaRPr lang="en-US" altLang="ko-KR" sz="2800" b="1" i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918858" y="291621"/>
            <a:ext cx="68643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i="1" dirty="0" smtClean="0">
                <a:solidFill>
                  <a:srgbClr val="4C5064"/>
                </a:solidFill>
                <a:cs typeface="Aharoni" panose="02010803020104030203" pitchFamily="2" charset="-79"/>
              </a:rPr>
              <a:t>POWER POINT </a:t>
            </a:r>
            <a:r>
              <a:rPr lang="en-US" altLang="ko-KR" sz="4000" b="1" i="1" dirty="0" smtClean="0">
                <a:solidFill>
                  <a:srgbClr val="4C5064"/>
                </a:solidFill>
                <a:cs typeface="Aharoni" panose="02010803020104030203" pitchFamily="2" charset="-79"/>
              </a:rPr>
              <a:t>PRESENTATION</a:t>
            </a:r>
            <a:endParaRPr lang="en-US" altLang="ko-KR" sz="4000" b="1" i="1" dirty="0">
              <a:solidFill>
                <a:srgbClr val="4C5064"/>
              </a:solidFill>
              <a:cs typeface="Aharoni" panose="02010803020104030203" pitchFamily="2" charset="-79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077562" y="1014021"/>
            <a:ext cx="6705600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srgbClr val="4C5064"/>
                </a:solidFill>
              </a:rPr>
              <a:t>Enjoy your school meal and after school.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281797" y="4026720"/>
            <a:ext cx="4248291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3A3A3A"/>
                </a:solidFill>
                <a:latin typeface="+mn-ea"/>
              </a:rPr>
              <a:t>CONTENTS</a:t>
            </a:r>
            <a:endParaRPr lang="en-US" altLang="ko-KR" sz="1600" b="1" dirty="0">
              <a:solidFill>
                <a:srgbClr val="3A3A3A"/>
              </a:solidFill>
              <a:latin typeface="+mn-ea"/>
            </a:endParaRPr>
          </a:p>
          <a:p>
            <a:pPr>
              <a:lnSpc>
                <a:spcPct val="250000"/>
              </a:lnSpc>
            </a:pP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초전도 응용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초전도체는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친환경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고효율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20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고신뢰성이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확보되는 기술이다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. 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이러한 장점 때문에 </a:t>
            </a:r>
            <a:r>
              <a:rPr lang="ko-KR" altLang="en-US" sz="120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초전도체는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다양한 분야에 적용할 수 있다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2482835" y="2991264"/>
            <a:ext cx="328471" cy="328468"/>
          </a:xfrm>
          <a:prstGeom prst="ellipse">
            <a:avLst/>
          </a:prstGeom>
          <a:solidFill>
            <a:schemeClr val="bg2">
              <a:lumMod val="9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단원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2482834" y="3657973"/>
            <a:ext cx="328471" cy="328468"/>
          </a:xfrm>
          <a:prstGeom prst="ellipse">
            <a:avLst/>
          </a:prstGeom>
          <a:solidFill>
            <a:schemeClr val="bg2">
              <a:lumMod val="9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2482834" y="4991391"/>
            <a:ext cx="328471" cy="328468"/>
          </a:xfrm>
          <a:prstGeom prst="ellipse">
            <a:avLst/>
          </a:prstGeom>
          <a:solidFill>
            <a:schemeClr val="bg2">
              <a:lumMod val="9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39700" y="2991264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초전도 전력 설비</a:t>
            </a:r>
            <a:endParaRPr lang="ko-KR" altLang="en-US" sz="14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36147" y="366831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초전도 현상</a:t>
            </a:r>
            <a:endParaRPr lang="ko-KR" altLang="en-US" sz="14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39700" y="4349350"/>
            <a:ext cx="220545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9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초전도 응용</a:t>
            </a:r>
            <a:endParaRPr lang="ko-KR" altLang="en-US" sz="19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39700" y="502839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초전도 케이블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2482834" y="4349350"/>
            <a:ext cx="328471" cy="328468"/>
          </a:xfrm>
          <a:prstGeom prst="ellipse">
            <a:avLst/>
          </a:prstGeom>
          <a:solidFill>
            <a:schemeClr val="bg2">
              <a:lumMod val="9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482835" y="3643459"/>
            <a:ext cx="328471" cy="328468"/>
          </a:xfrm>
          <a:prstGeom prst="ellipse">
            <a:avLst/>
          </a:prstGeom>
          <a:solidFill>
            <a:schemeClr val="bg2">
              <a:lumMod val="9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482834" y="4349350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848252" y="2285641"/>
            <a:ext cx="1226814" cy="1226816"/>
            <a:chOff x="4077562" y="2372726"/>
            <a:chExt cx="1226814" cy="1226816"/>
          </a:xfrm>
        </p:grpSpPr>
        <p:sp>
          <p:nvSpPr>
            <p:cNvPr id="13" name="타원 12"/>
            <p:cNvSpPr/>
            <p:nvPr/>
          </p:nvSpPr>
          <p:spPr>
            <a:xfrm>
              <a:off x="4077562" y="2372726"/>
              <a:ext cx="1226814" cy="1226816"/>
            </a:xfrm>
            <a:prstGeom prst="ellipse">
              <a:avLst/>
            </a:prstGeom>
            <a:noFill/>
            <a:ln>
              <a:solidFill>
                <a:srgbClr val="41C9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3A3A3A"/>
                </a:solidFill>
                <a:latin typeface="+mn-ea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128664" y="2818507"/>
              <a:ext cx="1093868" cy="2934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b="1" dirty="0" smtClean="0">
                  <a:solidFill>
                    <a:srgbClr val="3A3A3A"/>
                  </a:solidFill>
                  <a:latin typeface="+mn-ea"/>
                </a:rPr>
                <a:t>의료 분야</a:t>
              </a:r>
              <a:endParaRPr lang="en-US" altLang="ko-KR" sz="1000" b="1" dirty="0">
                <a:solidFill>
                  <a:srgbClr val="3A3A3A"/>
                </a:solidFill>
                <a:latin typeface="+mn-ea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545944" y="2285641"/>
            <a:ext cx="1226814" cy="1226816"/>
            <a:chOff x="6764605" y="2372726"/>
            <a:chExt cx="1226814" cy="1226816"/>
          </a:xfrm>
        </p:grpSpPr>
        <p:sp>
          <p:nvSpPr>
            <p:cNvPr id="16" name="타원 15"/>
            <p:cNvSpPr/>
            <p:nvPr/>
          </p:nvSpPr>
          <p:spPr>
            <a:xfrm>
              <a:off x="6764605" y="2372726"/>
              <a:ext cx="1226814" cy="1226816"/>
            </a:xfrm>
            <a:prstGeom prst="ellipse">
              <a:avLst/>
            </a:prstGeom>
            <a:noFill/>
            <a:ln>
              <a:solidFill>
                <a:srgbClr val="41C9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3A3A3A"/>
                </a:solidFill>
                <a:latin typeface="+mn-ea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831748" y="2818507"/>
              <a:ext cx="1093868" cy="2934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b="1" dirty="0" smtClean="0">
                  <a:solidFill>
                    <a:srgbClr val="3A3A3A"/>
                  </a:solidFill>
                  <a:latin typeface="+mn-ea"/>
                </a:rPr>
                <a:t>전자 분야</a:t>
              </a:r>
              <a:endParaRPr lang="en-US" altLang="ko-KR" sz="1000" b="1" dirty="0">
                <a:solidFill>
                  <a:srgbClr val="3A3A3A"/>
                </a:solidFill>
                <a:latin typeface="+mn-ea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7309439" y="2285641"/>
            <a:ext cx="1226814" cy="1226816"/>
            <a:chOff x="9925237" y="2372726"/>
            <a:chExt cx="1226814" cy="1226816"/>
          </a:xfrm>
        </p:grpSpPr>
        <p:sp>
          <p:nvSpPr>
            <p:cNvPr id="18" name="타원 17"/>
            <p:cNvSpPr/>
            <p:nvPr/>
          </p:nvSpPr>
          <p:spPr>
            <a:xfrm>
              <a:off x="9925237" y="2372726"/>
              <a:ext cx="1226814" cy="1226816"/>
            </a:xfrm>
            <a:prstGeom prst="ellipse">
              <a:avLst/>
            </a:prstGeom>
            <a:noFill/>
            <a:ln>
              <a:solidFill>
                <a:srgbClr val="41C9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3A3A3A"/>
                </a:solidFill>
                <a:latin typeface="+mn-ea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9991709" y="2799904"/>
              <a:ext cx="1093868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b="1" dirty="0" err="1" smtClean="0">
                  <a:solidFill>
                    <a:srgbClr val="3A3A3A"/>
                  </a:solidFill>
                  <a:latin typeface="+mn-ea"/>
                </a:rPr>
                <a:t>고에너지</a:t>
              </a:r>
              <a:r>
                <a:rPr lang="ko-KR" altLang="en-US" sz="1000" b="1" dirty="0" smtClean="0">
                  <a:solidFill>
                    <a:srgbClr val="3A3A3A"/>
                  </a:solidFill>
                  <a:latin typeface="+mn-ea"/>
                </a:rPr>
                <a:t> 물리 분야</a:t>
              </a:r>
              <a:endParaRPr lang="en-US" altLang="ko-KR" sz="1000" b="1" dirty="0">
                <a:solidFill>
                  <a:srgbClr val="3A3A3A"/>
                </a:solidFill>
                <a:latin typeface="+mn-ea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6912088" y="2768655"/>
            <a:ext cx="191547" cy="253211"/>
            <a:chOff x="4371840" y="2318353"/>
            <a:chExt cx="252000" cy="333127"/>
          </a:xfrm>
        </p:grpSpPr>
        <p:sp>
          <p:nvSpPr>
            <p:cNvPr id="27" name="타원 26"/>
            <p:cNvSpPr/>
            <p:nvPr/>
          </p:nvSpPr>
          <p:spPr>
            <a:xfrm>
              <a:off x="4371840" y="2389745"/>
              <a:ext cx="252000" cy="252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405043" y="2318353"/>
              <a:ext cx="199552" cy="3331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800" b="1" dirty="0">
                  <a:solidFill>
                    <a:schemeClr val="bg1"/>
                  </a:solidFill>
                  <a:latin typeface="+mn-ea"/>
                </a:rPr>
                <a:t>▶</a:t>
              </a:r>
              <a:endParaRPr lang="ko-KR" altLang="en-US" sz="2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214396" y="2776139"/>
            <a:ext cx="191547" cy="253211"/>
            <a:chOff x="4371840" y="2318353"/>
            <a:chExt cx="252000" cy="333127"/>
          </a:xfrm>
        </p:grpSpPr>
        <p:sp>
          <p:nvSpPr>
            <p:cNvPr id="30" name="타원 29"/>
            <p:cNvSpPr/>
            <p:nvPr/>
          </p:nvSpPr>
          <p:spPr>
            <a:xfrm>
              <a:off x="4371840" y="2389745"/>
              <a:ext cx="252000" cy="252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405043" y="2318353"/>
              <a:ext cx="199552" cy="3331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800" b="1" dirty="0">
                  <a:solidFill>
                    <a:schemeClr val="bg1"/>
                  </a:solidFill>
                  <a:latin typeface="+mn-ea"/>
                </a:rPr>
                <a:t>▶</a:t>
              </a:r>
              <a:endParaRPr lang="ko-KR" altLang="en-US" sz="2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9088041" y="2285641"/>
            <a:ext cx="1226814" cy="1226816"/>
            <a:chOff x="6764605" y="2372726"/>
            <a:chExt cx="1226814" cy="1226816"/>
          </a:xfrm>
        </p:grpSpPr>
        <p:sp>
          <p:nvSpPr>
            <p:cNvPr id="40" name="타원 39"/>
            <p:cNvSpPr/>
            <p:nvPr/>
          </p:nvSpPr>
          <p:spPr>
            <a:xfrm>
              <a:off x="6764605" y="2372726"/>
              <a:ext cx="1226814" cy="1226816"/>
            </a:xfrm>
            <a:prstGeom prst="ellipse">
              <a:avLst/>
            </a:prstGeom>
            <a:noFill/>
            <a:ln>
              <a:solidFill>
                <a:srgbClr val="41C9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3A3A3A"/>
                </a:solidFill>
                <a:latin typeface="+mn-ea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6831748" y="2818507"/>
              <a:ext cx="1093868" cy="2934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b="1" dirty="0" smtClean="0">
                  <a:solidFill>
                    <a:srgbClr val="3A3A3A"/>
                  </a:solidFill>
                  <a:latin typeface="+mn-ea"/>
                </a:rPr>
                <a:t>교통 분야</a:t>
              </a:r>
              <a:endParaRPr lang="en-US" altLang="ko-KR" sz="1000" b="1" dirty="0">
                <a:solidFill>
                  <a:srgbClr val="3A3A3A"/>
                </a:solidFill>
                <a:latin typeface="+mn-ea"/>
              </a:endParaRPr>
            </a:p>
          </p:txBody>
        </p:sp>
      </p:grpSp>
      <p:sp>
        <p:nvSpPr>
          <p:cNvPr id="44" name="타원 43"/>
          <p:cNvSpPr/>
          <p:nvPr/>
        </p:nvSpPr>
        <p:spPr>
          <a:xfrm>
            <a:off x="10851536" y="2285641"/>
            <a:ext cx="1226814" cy="1226816"/>
          </a:xfrm>
          <a:prstGeom prst="ellipse">
            <a:avLst/>
          </a:prstGeom>
          <a:noFill/>
          <a:ln>
            <a:solidFill>
              <a:srgbClr val="41C9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3A3A3A"/>
              </a:solidFill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0918008" y="2712819"/>
            <a:ext cx="1093868" cy="293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 smtClean="0">
                <a:solidFill>
                  <a:srgbClr val="3A3A3A"/>
                </a:solidFill>
                <a:latin typeface="+mn-ea"/>
              </a:rPr>
              <a:t>전력 분야</a:t>
            </a:r>
            <a:endParaRPr lang="en-US" altLang="ko-KR" sz="1000" b="1" dirty="0">
              <a:solidFill>
                <a:srgbClr val="3A3A3A"/>
              </a:solidFill>
              <a:latin typeface="+mn-ea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10454185" y="2768655"/>
            <a:ext cx="191547" cy="253211"/>
            <a:chOff x="4371840" y="2318353"/>
            <a:chExt cx="252000" cy="333127"/>
          </a:xfrm>
        </p:grpSpPr>
        <p:sp>
          <p:nvSpPr>
            <p:cNvPr id="49" name="타원 48"/>
            <p:cNvSpPr/>
            <p:nvPr/>
          </p:nvSpPr>
          <p:spPr>
            <a:xfrm>
              <a:off x="4371840" y="2389745"/>
              <a:ext cx="252000" cy="252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4405043" y="2318353"/>
              <a:ext cx="199552" cy="3331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800" b="1" dirty="0">
                  <a:solidFill>
                    <a:schemeClr val="bg1"/>
                  </a:solidFill>
                  <a:latin typeface="+mn-ea"/>
                </a:rPr>
                <a:t>▶</a:t>
              </a:r>
              <a:endParaRPr lang="ko-KR" altLang="en-US" sz="2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8756493" y="2776139"/>
            <a:ext cx="191547" cy="253211"/>
            <a:chOff x="4371840" y="2318353"/>
            <a:chExt cx="252000" cy="333127"/>
          </a:xfrm>
        </p:grpSpPr>
        <p:sp>
          <p:nvSpPr>
            <p:cNvPr id="52" name="타원 51"/>
            <p:cNvSpPr/>
            <p:nvPr/>
          </p:nvSpPr>
          <p:spPr>
            <a:xfrm>
              <a:off x="4371840" y="2389745"/>
              <a:ext cx="252000" cy="252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405043" y="2318353"/>
              <a:ext cx="199552" cy="3331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800" b="1" dirty="0">
                  <a:solidFill>
                    <a:schemeClr val="bg1"/>
                  </a:solidFill>
                  <a:latin typeface="+mn-ea"/>
                </a:rPr>
                <a:t>▶</a:t>
              </a:r>
              <a:endParaRPr lang="ko-KR" altLang="en-US" sz="2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3" name="타원 2"/>
          <p:cNvSpPr/>
          <p:nvPr/>
        </p:nvSpPr>
        <p:spPr>
          <a:xfrm>
            <a:off x="7538106" y="4479715"/>
            <a:ext cx="1192271" cy="1192271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고 신뢰성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9633395" y="3557948"/>
            <a:ext cx="727652" cy="7276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친환경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8948040" y="4319469"/>
            <a:ext cx="1048285" cy="1048285"/>
          </a:xfrm>
          <a:prstGeom prst="ellipse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초전도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9732316" y="5497533"/>
            <a:ext cx="1330604" cy="1330604"/>
          </a:xfrm>
          <a:prstGeom prst="ellipse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고효율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고성능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134" y="2255406"/>
            <a:ext cx="2290262" cy="128728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036" y="2141435"/>
            <a:ext cx="1496290" cy="147338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2"/>
          <a:stretch/>
        </p:blipFill>
        <p:spPr>
          <a:xfrm>
            <a:off x="7166610" y="2141435"/>
            <a:ext cx="1518046" cy="147338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952" y="2141435"/>
            <a:ext cx="1413007" cy="145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0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644763" y="2285641"/>
            <a:ext cx="2306" cy="286998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-19050" y="291621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i="1" dirty="0" smtClean="0">
                <a:solidFill>
                  <a:schemeClr val="bg1"/>
                </a:solidFill>
                <a:cs typeface="Aharoni" panose="02010803020104030203" pitchFamily="2" charset="-79"/>
              </a:rPr>
              <a:t>POWER POINT </a:t>
            </a:r>
            <a:r>
              <a:rPr lang="en-US" altLang="ko-KR" sz="2800" b="1" i="1" dirty="0" smtClean="0">
                <a:solidFill>
                  <a:schemeClr val="bg1"/>
                </a:solidFill>
                <a:cs typeface="Aharoni" panose="02010803020104030203" pitchFamily="2" charset="-79"/>
              </a:rPr>
              <a:t>PRESENTATION</a:t>
            </a:r>
            <a:endParaRPr lang="en-US" altLang="ko-KR" sz="2800" b="1" i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918858" y="291621"/>
            <a:ext cx="68643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i="1" dirty="0" smtClean="0">
                <a:solidFill>
                  <a:srgbClr val="4C5064"/>
                </a:solidFill>
                <a:cs typeface="Aharoni" panose="02010803020104030203" pitchFamily="2" charset="-79"/>
              </a:rPr>
              <a:t>POWER POINT </a:t>
            </a:r>
            <a:r>
              <a:rPr lang="en-US" altLang="ko-KR" sz="4000" b="1" i="1" dirty="0" smtClean="0">
                <a:solidFill>
                  <a:srgbClr val="4C5064"/>
                </a:solidFill>
                <a:cs typeface="Aharoni" panose="02010803020104030203" pitchFamily="2" charset="-79"/>
              </a:rPr>
              <a:t>PRESENTATION</a:t>
            </a:r>
            <a:endParaRPr lang="en-US" altLang="ko-KR" sz="4000" b="1" i="1" dirty="0">
              <a:solidFill>
                <a:srgbClr val="4C5064"/>
              </a:solidFill>
              <a:cs typeface="Aharoni" panose="02010803020104030203" pitchFamily="2" charset="-79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077562" y="1014021"/>
            <a:ext cx="6705600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srgbClr val="4C5064"/>
                </a:solidFill>
              </a:rPr>
              <a:t>Enjoy your school meal and after school.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077562" y="4026720"/>
            <a:ext cx="6265163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3A3A3A"/>
                </a:solidFill>
                <a:latin typeface="+mn-ea"/>
              </a:rPr>
              <a:t>CONTENTS</a:t>
            </a:r>
            <a:endParaRPr lang="en-US" altLang="ko-KR" sz="1600" b="1" dirty="0">
              <a:solidFill>
                <a:srgbClr val="3A3A3A"/>
              </a:solidFill>
              <a:latin typeface="+mn-ea"/>
            </a:endParaRPr>
          </a:p>
          <a:p>
            <a:pPr>
              <a:lnSpc>
                <a:spcPct val="250000"/>
              </a:lnSpc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컨텐츠에 대한 내용을 적어요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Enjoy your stylish business and campus life with BIZCAM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PowerPoint is a computer program created by Microsoft Office Microsoft Office PowerPoint is the presentation program used the most in the world.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1" name="타원 40"/>
          <p:cNvSpPr/>
          <p:nvPr/>
        </p:nvSpPr>
        <p:spPr>
          <a:xfrm>
            <a:off x="2482835" y="2991264"/>
            <a:ext cx="328471" cy="328468"/>
          </a:xfrm>
          <a:prstGeom prst="ellipse">
            <a:avLst/>
          </a:prstGeom>
          <a:solidFill>
            <a:schemeClr val="bg2">
              <a:lumMod val="9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단원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2482834" y="3657973"/>
            <a:ext cx="328471" cy="328468"/>
          </a:xfrm>
          <a:prstGeom prst="ellipse">
            <a:avLst/>
          </a:prstGeom>
          <a:solidFill>
            <a:schemeClr val="bg2">
              <a:lumMod val="9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2482834" y="4991391"/>
            <a:ext cx="328471" cy="328468"/>
          </a:xfrm>
          <a:prstGeom prst="ellipse">
            <a:avLst/>
          </a:prstGeom>
          <a:solidFill>
            <a:schemeClr val="bg2">
              <a:lumMod val="9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39700" y="2991264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초전도 전력 설비</a:t>
            </a:r>
            <a:endParaRPr lang="ko-KR" altLang="en-US" sz="14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36147" y="366831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초전도 현상</a:t>
            </a:r>
            <a:endParaRPr lang="ko-KR" altLang="en-US" sz="14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39700" y="4349350"/>
            <a:ext cx="220545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9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초전도 응용</a:t>
            </a:r>
            <a:endParaRPr lang="ko-KR" altLang="en-US" sz="19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39700" y="502839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초전도 케이블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2482834" y="4349350"/>
            <a:ext cx="328471" cy="328468"/>
          </a:xfrm>
          <a:prstGeom prst="ellipse">
            <a:avLst/>
          </a:prstGeom>
          <a:solidFill>
            <a:schemeClr val="bg2">
              <a:lumMod val="9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482835" y="3643459"/>
            <a:ext cx="328471" cy="328468"/>
          </a:xfrm>
          <a:prstGeom prst="ellipse">
            <a:avLst/>
          </a:prstGeom>
          <a:solidFill>
            <a:schemeClr val="bg2">
              <a:lumMod val="9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482834" y="4349350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4065726" y="2685633"/>
            <a:ext cx="1226814" cy="1226816"/>
          </a:xfrm>
          <a:prstGeom prst="ellipse">
            <a:avLst/>
          </a:prstGeom>
          <a:noFill/>
          <a:ln>
            <a:solidFill>
              <a:srgbClr val="41C9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3A3A3A"/>
              </a:solidFill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132199" y="3151312"/>
            <a:ext cx="1093868" cy="293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 smtClean="0">
                <a:solidFill>
                  <a:srgbClr val="3A3A3A"/>
                </a:solidFill>
                <a:latin typeface="+mn-ea"/>
              </a:rPr>
              <a:t>전력 분야</a:t>
            </a:r>
            <a:endParaRPr lang="en-US" altLang="ko-KR" sz="1000" b="1" dirty="0">
              <a:solidFill>
                <a:srgbClr val="3A3A3A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2" t="5803" b="5192"/>
          <a:stretch/>
        </p:blipFill>
        <p:spPr>
          <a:xfrm>
            <a:off x="5496023" y="2427953"/>
            <a:ext cx="3600000" cy="26373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023" y="2536991"/>
            <a:ext cx="3600000" cy="2488235"/>
          </a:xfrm>
          <a:prstGeom prst="rect">
            <a:avLst/>
          </a:prstGeom>
        </p:spPr>
      </p:pic>
      <p:pic>
        <p:nvPicPr>
          <p:cNvPr id="19" name="그림 18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023" y="2502693"/>
            <a:ext cx="3600000" cy="2520000"/>
          </a:xfrm>
          <a:prstGeom prst="rect">
            <a:avLst/>
          </a:prstGeom>
        </p:spPr>
      </p:pic>
      <p:pic>
        <p:nvPicPr>
          <p:cNvPr id="21" name="그림 20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" t="3015" r="1617" b="3740"/>
          <a:stretch/>
        </p:blipFill>
        <p:spPr>
          <a:xfrm>
            <a:off x="5516720" y="2505681"/>
            <a:ext cx="360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6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541</Words>
  <Application>Microsoft Office PowerPoint</Application>
  <PresentationFormat>사용자 지정</PresentationFormat>
  <Paragraphs>196</Paragraphs>
  <Slides>11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2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com06</cp:lastModifiedBy>
  <cp:revision>35</cp:revision>
  <dcterms:created xsi:type="dcterms:W3CDTF">2017-05-27T05:45:32Z</dcterms:created>
  <dcterms:modified xsi:type="dcterms:W3CDTF">2017-06-01T00:55:22Z</dcterms:modified>
</cp:coreProperties>
</file>